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82" r:id="rId3"/>
    <p:sldId id="329" r:id="rId4"/>
    <p:sldId id="291" r:id="rId5"/>
    <p:sldId id="265" r:id="rId6"/>
    <p:sldId id="285" r:id="rId7"/>
    <p:sldId id="283" r:id="rId8"/>
    <p:sldId id="299" r:id="rId9"/>
    <p:sldId id="264" r:id="rId10"/>
    <p:sldId id="286" r:id="rId11"/>
    <p:sldId id="290" r:id="rId12"/>
    <p:sldId id="300" r:id="rId13"/>
    <p:sldId id="294" r:id="rId14"/>
    <p:sldId id="307" r:id="rId15"/>
    <p:sldId id="309" r:id="rId16"/>
    <p:sldId id="310" r:id="rId17"/>
    <p:sldId id="335" r:id="rId18"/>
    <p:sldId id="321" r:id="rId19"/>
    <p:sldId id="306" r:id="rId20"/>
    <p:sldId id="348" r:id="rId21"/>
    <p:sldId id="315" r:id="rId22"/>
    <p:sldId id="319" r:id="rId23"/>
    <p:sldId id="328" r:id="rId24"/>
    <p:sldId id="318" r:id="rId25"/>
    <p:sldId id="313" r:id="rId26"/>
    <p:sldId id="325" r:id="rId27"/>
    <p:sldId id="324" r:id="rId28"/>
    <p:sldId id="326" r:id="rId29"/>
    <p:sldId id="327" r:id="rId30"/>
    <p:sldId id="347" r:id="rId31"/>
    <p:sldId id="344" r:id="rId32"/>
    <p:sldId id="345" r:id="rId33"/>
    <p:sldId id="343" r:id="rId34"/>
    <p:sldId id="33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7834980-28E7-4E8B-8E00-E506151D54FC}">
          <p14:sldIdLst>
            <p14:sldId id="256"/>
            <p14:sldId id="282"/>
            <p14:sldId id="329"/>
            <p14:sldId id="291"/>
            <p14:sldId id="265"/>
            <p14:sldId id="285"/>
            <p14:sldId id="283"/>
            <p14:sldId id="299"/>
            <p14:sldId id="264"/>
            <p14:sldId id="286"/>
            <p14:sldId id="290"/>
            <p14:sldId id="300"/>
            <p14:sldId id="294"/>
            <p14:sldId id="307"/>
            <p14:sldId id="309"/>
            <p14:sldId id="310"/>
            <p14:sldId id="335"/>
            <p14:sldId id="321"/>
            <p14:sldId id="306"/>
            <p14:sldId id="348"/>
            <p14:sldId id="315"/>
            <p14:sldId id="319"/>
            <p14:sldId id="328"/>
            <p14:sldId id="318"/>
            <p14:sldId id="313"/>
            <p14:sldId id="325"/>
            <p14:sldId id="324"/>
            <p14:sldId id="326"/>
            <p14:sldId id="327"/>
            <p14:sldId id="347"/>
            <p14:sldId id="344"/>
            <p14:sldId id="345"/>
            <p14:sldId id="343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FAD"/>
    <a:srgbClr val="235757"/>
    <a:srgbClr val="FFFFFF"/>
    <a:srgbClr val="348382"/>
    <a:srgbClr val="BB3F4A"/>
    <a:srgbClr val="FF7786"/>
    <a:srgbClr val="7C3F65"/>
    <a:srgbClr val="FCF7B6"/>
    <a:srgbClr val="E866F4"/>
    <a:srgbClr val="CF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0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C652B-BF1D-49CF-A871-A7F9A11B79F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CD945C-AEC8-47FF-9EE0-194F25DEA332}">
      <dgm:prSet/>
      <dgm:spPr/>
      <dgm:t>
        <a:bodyPr/>
        <a:lstStyle/>
        <a:p>
          <a:r>
            <a:rPr lang="fr-FR" b="1" dirty="0"/>
            <a:t>Contexte</a:t>
          </a:r>
          <a:endParaRPr lang="en-US" dirty="0"/>
        </a:p>
      </dgm:t>
    </dgm:pt>
    <dgm:pt modelId="{B9866159-C33D-413A-BFAE-AF49C6E32420}" type="parTrans" cxnId="{F65A2684-1599-44CE-99EF-93AA6FF4DC68}">
      <dgm:prSet/>
      <dgm:spPr/>
      <dgm:t>
        <a:bodyPr/>
        <a:lstStyle/>
        <a:p>
          <a:endParaRPr lang="en-US"/>
        </a:p>
      </dgm:t>
    </dgm:pt>
    <dgm:pt modelId="{8270C26D-6C55-42B0-A09D-AE30810CCCA9}" type="sibTrans" cxnId="{F65A2684-1599-44CE-99EF-93AA6FF4DC68}">
      <dgm:prSet/>
      <dgm:spPr/>
      <dgm:t>
        <a:bodyPr/>
        <a:lstStyle/>
        <a:p>
          <a:endParaRPr lang="en-US"/>
        </a:p>
      </dgm:t>
    </dgm:pt>
    <dgm:pt modelId="{D1193672-2D12-42A0-B7BE-B4A63EBCDB68}">
      <dgm:prSet/>
      <dgm:spPr/>
      <dgm:t>
        <a:bodyPr/>
        <a:lstStyle/>
        <a:p>
          <a:r>
            <a:rPr lang="fr-FR" b="1" dirty="0"/>
            <a:t>I.</a:t>
          </a:r>
          <a:br>
            <a:rPr lang="fr-FR" b="1" dirty="0"/>
          </a:br>
          <a:r>
            <a:rPr lang="fr-FR" b="1" dirty="0"/>
            <a:t>Analyse générale des données</a:t>
          </a:r>
          <a:endParaRPr lang="en-US" dirty="0"/>
        </a:p>
      </dgm:t>
    </dgm:pt>
    <dgm:pt modelId="{ACB6BE79-1D3F-46F8-BCBB-5B8BC617A80B}" type="parTrans" cxnId="{E63727CC-EE35-4B40-B55E-333917E16218}">
      <dgm:prSet/>
      <dgm:spPr/>
      <dgm:t>
        <a:bodyPr/>
        <a:lstStyle/>
        <a:p>
          <a:endParaRPr lang="en-US"/>
        </a:p>
      </dgm:t>
    </dgm:pt>
    <dgm:pt modelId="{6CA96610-5E3D-4E14-8700-1EA4C51A18F9}" type="sibTrans" cxnId="{E63727CC-EE35-4B40-B55E-333917E16218}">
      <dgm:prSet/>
      <dgm:spPr/>
      <dgm:t>
        <a:bodyPr/>
        <a:lstStyle/>
        <a:p>
          <a:endParaRPr lang="en-US"/>
        </a:p>
      </dgm:t>
    </dgm:pt>
    <dgm:pt modelId="{72B942A2-D891-40B9-9BA7-2D52456857A7}">
      <dgm:prSet/>
      <dgm:spPr/>
      <dgm:t>
        <a:bodyPr/>
        <a:lstStyle/>
        <a:p>
          <a:r>
            <a:rPr lang="en-US" b="1" dirty="0"/>
            <a:t>II.</a:t>
          </a:r>
          <a:br>
            <a:rPr lang="en-US" b="1" dirty="0"/>
          </a:br>
          <a:r>
            <a:rPr lang="en-US" b="1" dirty="0" err="1"/>
            <a:t>Sélection</a:t>
          </a:r>
          <a:r>
            <a:rPr lang="en-US" b="1" dirty="0"/>
            <a:t> des données </a:t>
          </a:r>
          <a:r>
            <a:rPr lang="en-US" b="1" dirty="0" err="1"/>
            <a:t>pertinentes</a:t>
          </a:r>
          <a:r>
            <a:rPr lang="en-US" b="1" dirty="0"/>
            <a:t> </a:t>
          </a:r>
          <a:endParaRPr lang="en-US" dirty="0"/>
        </a:p>
      </dgm:t>
    </dgm:pt>
    <dgm:pt modelId="{4EE9B83B-5573-41B9-BA3C-FFCF488EDC56}" type="parTrans" cxnId="{4C96AE3F-9E2E-4E6A-A5B2-91BDFC68B013}">
      <dgm:prSet/>
      <dgm:spPr/>
      <dgm:t>
        <a:bodyPr/>
        <a:lstStyle/>
        <a:p>
          <a:endParaRPr lang="en-US"/>
        </a:p>
      </dgm:t>
    </dgm:pt>
    <dgm:pt modelId="{14F973D7-0627-40FE-891D-07E6189ED37E}" type="sibTrans" cxnId="{4C96AE3F-9E2E-4E6A-A5B2-91BDFC68B013}">
      <dgm:prSet/>
      <dgm:spPr/>
      <dgm:t>
        <a:bodyPr/>
        <a:lstStyle/>
        <a:p>
          <a:endParaRPr lang="en-US"/>
        </a:p>
      </dgm:t>
    </dgm:pt>
    <dgm:pt modelId="{8C184EB0-303B-4468-835C-A01DD0C09DB3}">
      <dgm:prSet/>
      <dgm:spPr/>
      <dgm:t>
        <a:bodyPr/>
        <a:lstStyle/>
        <a:p>
          <a:r>
            <a:rPr lang="en-US" b="1" dirty="0"/>
            <a:t>III.</a:t>
          </a:r>
          <a:br>
            <a:rPr lang="en-US" b="1" dirty="0"/>
          </a:br>
          <a:r>
            <a:rPr lang="en-US" b="1" dirty="0" err="1"/>
            <a:t>Créer</a:t>
          </a:r>
          <a:r>
            <a:rPr lang="en-US" b="1" dirty="0"/>
            <a:t> un (</a:t>
          </a:r>
          <a:r>
            <a:rPr lang="en-US" b="1" dirty="0" err="1"/>
            <a:t>ou</a:t>
          </a:r>
          <a:r>
            <a:rPr lang="en-US" b="1" dirty="0"/>
            <a:t> </a:t>
          </a:r>
          <a:r>
            <a:rPr lang="en-US" b="1" dirty="0" err="1"/>
            <a:t>plusieurs</a:t>
          </a:r>
          <a:r>
            <a:rPr lang="en-US" b="1" dirty="0"/>
            <a:t>) </a:t>
          </a:r>
          <a:r>
            <a:rPr lang="en-US" b="1" dirty="0" err="1"/>
            <a:t>dataframe</a:t>
          </a:r>
          <a:endParaRPr lang="en-US" dirty="0"/>
        </a:p>
      </dgm:t>
    </dgm:pt>
    <dgm:pt modelId="{ED562A8B-578D-44AC-BBE7-4FFDF6C7BCAA}" type="parTrans" cxnId="{1FCC6394-FA0D-42AB-B0F6-51F272FEE199}">
      <dgm:prSet/>
      <dgm:spPr/>
      <dgm:t>
        <a:bodyPr/>
        <a:lstStyle/>
        <a:p>
          <a:endParaRPr lang="en-US"/>
        </a:p>
      </dgm:t>
    </dgm:pt>
    <dgm:pt modelId="{FDEC5002-BFD7-4E29-AE0F-9EECD300C39F}" type="sibTrans" cxnId="{1FCC6394-FA0D-42AB-B0F6-51F272FEE199}">
      <dgm:prSet/>
      <dgm:spPr/>
      <dgm:t>
        <a:bodyPr/>
        <a:lstStyle/>
        <a:p>
          <a:endParaRPr lang="en-US"/>
        </a:p>
      </dgm:t>
    </dgm:pt>
    <dgm:pt modelId="{91644C30-3D00-4ABF-8968-51B713007C42}">
      <dgm:prSet/>
      <dgm:spPr/>
      <dgm:t>
        <a:bodyPr/>
        <a:lstStyle/>
        <a:p>
          <a:r>
            <a:rPr lang="fr-FR" b="1" dirty="0"/>
            <a:t>IV.</a:t>
          </a:r>
          <a:br>
            <a:rPr lang="fr-FR" b="1" dirty="0"/>
          </a:br>
          <a:r>
            <a:rPr lang="fr-FR" b="1" dirty="0"/>
            <a:t>Data </a:t>
          </a:r>
          <a:r>
            <a:rPr lang="fr-FR" b="1" dirty="0" err="1"/>
            <a:t>Analysis</a:t>
          </a:r>
          <a:endParaRPr lang="en-US" dirty="0"/>
        </a:p>
      </dgm:t>
    </dgm:pt>
    <dgm:pt modelId="{C4382568-92E6-4B12-8B0C-EE1A2A5B9992}" type="parTrans" cxnId="{7E7B4473-610D-485C-9CCD-E9427E8F20F0}">
      <dgm:prSet/>
      <dgm:spPr/>
      <dgm:t>
        <a:bodyPr/>
        <a:lstStyle/>
        <a:p>
          <a:endParaRPr lang="en-US"/>
        </a:p>
      </dgm:t>
    </dgm:pt>
    <dgm:pt modelId="{7215DD5E-CC4B-412F-AA81-363FFC6DE5C9}" type="sibTrans" cxnId="{7E7B4473-610D-485C-9CCD-E9427E8F20F0}">
      <dgm:prSet/>
      <dgm:spPr/>
      <dgm:t>
        <a:bodyPr/>
        <a:lstStyle/>
        <a:p>
          <a:endParaRPr lang="en-US"/>
        </a:p>
      </dgm:t>
    </dgm:pt>
    <dgm:pt modelId="{1EA5523E-4373-4609-A992-2185A5973E77}" type="pres">
      <dgm:prSet presAssocID="{B21C652B-BF1D-49CF-A871-A7F9A11B79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8F0158-024B-41C4-B90C-8A60395B1A51}" type="pres">
      <dgm:prSet presAssocID="{26CD945C-AEC8-47FF-9EE0-194F25DEA332}" presName="hierRoot1" presStyleCnt="0"/>
      <dgm:spPr/>
    </dgm:pt>
    <dgm:pt modelId="{A5F3A0FF-CC7D-4C64-8D2A-C58F24AD7DAF}" type="pres">
      <dgm:prSet presAssocID="{26CD945C-AEC8-47FF-9EE0-194F25DEA332}" presName="composite" presStyleCnt="0"/>
      <dgm:spPr/>
    </dgm:pt>
    <dgm:pt modelId="{05733A0C-55AB-4FFE-9DF9-E599A2704E3D}" type="pres">
      <dgm:prSet presAssocID="{26CD945C-AEC8-47FF-9EE0-194F25DEA332}" presName="background" presStyleLbl="node0" presStyleIdx="0" presStyleCnt="5"/>
      <dgm:spPr/>
    </dgm:pt>
    <dgm:pt modelId="{E177B8A2-A36C-4B20-B73F-8E69A0288BCE}" type="pres">
      <dgm:prSet presAssocID="{26CD945C-AEC8-47FF-9EE0-194F25DEA332}" presName="text" presStyleLbl="fgAcc0" presStyleIdx="0" presStyleCnt="5">
        <dgm:presLayoutVars>
          <dgm:chPref val="3"/>
        </dgm:presLayoutVars>
      </dgm:prSet>
      <dgm:spPr/>
    </dgm:pt>
    <dgm:pt modelId="{FC8DF700-8775-47A6-BAC6-3FC43132CF85}" type="pres">
      <dgm:prSet presAssocID="{26CD945C-AEC8-47FF-9EE0-194F25DEA332}" presName="hierChild2" presStyleCnt="0"/>
      <dgm:spPr/>
    </dgm:pt>
    <dgm:pt modelId="{DCDD14F5-56B4-46B5-9A5A-2307A4310740}" type="pres">
      <dgm:prSet presAssocID="{D1193672-2D12-42A0-B7BE-B4A63EBCDB68}" presName="hierRoot1" presStyleCnt="0"/>
      <dgm:spPr/>
    </dgm:pt>
    <dgm:pt modelId="{2D72BA6D-2AF2-4D95-96C5-758A1F65B2C3}" type="pres">
      <dgm:prSet presAssocID="{D1193672-2D12-42A0-B7BE-B4A63EBCDB68}" presName="composite" presStyleCnt="0"/>
      <dgm:spPr/>
    </dgm:pt>
    <dgm:pt modelId="{E378C8A0-4DBA-4C21-8BE8-7B344145DB80}" type="pres">
      <dgm:prSet presAssocID="{D1193672-2D12-42A0-B7BE-B4A63EBCDB68}" presName="background" presStyleLbl="node0" presStyleIdx="1" presStyleCnt="5"/>
      <dgm:spPr/>
    </dgm:pt>
    <dgm:pt modelId="{D6EE35B1-7D47-4F55-8EC9-E620713D6C2F}" type="pres">
      <dgm:prSet presAssocID="{D1193672-2D12-42A0-B7BE-B4A63EBCDB68}" presName="text" presStyleLbl="fgAcc0" presStyleIdx="1" presStyleCnt="5">
        <dgm:presLayoutVars>
          <dgm:chPref val="3"/>
        </dgm:presLayoutVars>
      </dgm:prSet>
      <dgm:spPr/>
    </dgm:pt>
    <dgm:pt modelId="{F5D24468-73A2-4597-97F9-A150FB94E80A}" type="pres">
      <dgm:prSet presAssocID="{D1193672-2D12-42A0-B7BE-B4A63EBCDB68}" presName="hierChild2" presStyleCnt="0"/>
      <dgm:spPr/>
    </dgm:pt>
    <dgm:pt modelId="{29D8C123-06DC-4709-BBDF-779758D63A9A}" type="pres">
      <dgm:prSet presAssocID="{72B942A2-D891-40B9-9BA7-2D52456857A7}" presName="hierRoot1" presStyleCnt="0"/>
      <dgm:spPr/>
    </dgm:pt>
    <dgm:pt modelId="{7DB6D887-0456-4566-B3BE-1CE6E552CA19}" type="pres">
      <dgm:prSet presAssocID="{72B942A2-D891-40B9-9BA7-2D52456857A7}" presName="composite" presStyleCnt="0"/>
      <dgm:spPr/>
    </dgm:pt>
    <dgm:pt modelId="{63C09A02-87F0-468B-9F9F-B741C0ECDD48}" type="pres">
      <dgm:prSet presAssocID="{72B942A2-D891-40B9-9BA7-2D52456857A7}" presName="background" presStyleLbl="node0" presStyleIdx="2" presStyleCnt="5"/>
      <dgm:spPr/>
    </dgm:pt>
    <dgm:pt modelId="{3D9D2024-07D5-4182-928E-DA5C30BE8EBA}" type="pres">
      <dgm:prSet presAssocID="{72B942A2-D891-40B9-9BA7-2D52456857A7}" presName="text" presStyleLbl="fgAcc0" presStyleIdx="2" presStyleCnt="5">
        <dgm:presLayoutVars>
          <dgm:chPref val="3"/>
        </dgm:presLayoutVars>
      </dgm:prSet>
      <dgm:spPr/>
    </dgm:pt>
    <dgm:pt modelId="{2EB60461-4E65-45F9-ACCE-D854882FB0AE}" type="pres">
      <dgm:prSet presAssocID="{72B942A2-D891-40B9-9BA7-2D52456857A7}" presName="hierChild2" presStyleCnt="0"/>
      <dgm:spPr/>
    </dgm:pt>
    <dgm:pt modelId="{EDBC1E82-61EA-489C-9B86-F8425393CB76}" type="pres">
      <dgm:prSet presAssocID="{8C184EB0-303B-4468-835C-A01DD0C09DB3}" presName="hierRoot1" presStyleCnt="0"/>
      <dgm:spPr/>
    </dgm:pt>
    <dgm:pt modelId="{743A0C43-CB67-4BB7-8F8B-8EB7294E9F75}" type="pres">
      <dgm:prSet presAssocID="{8C184EB0-303B-4468-835C-A01DD0C09DB3}" presName="composite" presStyleCnt="0"/>
      <dgm:spPr/>
    </dgm:pt>
    <dgm:pt modelId="{761292E4-97BC-4B1A-BB8C-23B05085FFA8}" type="pres">
      <dgm:prSet presAssocID="{8C184EB0-303B-4468-835C-A01DD0C09DB3}" presName="background" presStyleLbl="node0" presStyleIdx="3" presStyleCnt="5"/>
      <dgm:spPr/>
    </dgm:pt>
    <dgm:pt modelId="{45B47635-64A0-475A-BE5D-865EC5726D9A}" type="pres">
      <dgm:prSet presAssocID="{8C184EB0-303B-4468-835C-A01DD0C09DB3}" presName="text" presStyleLbl="fgAcc0" presStyleIdx="3" presStyleCnt="5">
        <dgm:presLayoutVars>
          <dgm:chPref val="3"/>
        </dgm:presLayoutVars>
      </dgm:prSet>
      <dgm:spPr/>
    </dgm:pt>
    <dgm:pt modelId="{74470A4F-FF06-4C3B-92D6-9533FC931EE3}" type="pres">
      <dgm:prSet presAssocID="{8C184EB0-303B-4468-835C-A01DD0C09DB3}" presName="hierChild2" presStyleCnt="0"/>
      <dgm:spPr/>
    </dgm:pt>
    <dgm:pt modelId="{484F9375-C356-4CE8-8C77-6F2CFD739062}" type="pres">
      <dgm:prSet presAssocID="{91644C30-3D00-4ABF-8968-51B713007C42}" presName="hierRoot1" presStyleCnt="0"/>
      <dgm:spPr/>
    </dgm:pt>
    <dgm:pt modelId="{8F39169D-8E21-4312-9088-5C0A705B2603}" type="pres">
      <dgm:prSet presAssocID="{91644C30-3D00-4ABF-8968-51B713007C42}" presName="composite" presStyleCnt="0"/>
      <dgm:spPr/>
    </dgm:pt>
    <dgm:pt modelId="{413CC711-AE3D-4FCB-A0C5-EB48298A0E27}" type="pres">
      <dgm:prSet presAssocID="{91644C30-3D00-4ABF-8968-51B713007C42}" presName="background" presStyleLbl="node0" presStyleIdx="4" presStyleCnt="5"/>
      <dgm:spPr/>
    </dgm:pt>
    <dgm:pt modelId="{4C2AB3FD-AFC1-4732-A551-AFAF4526B4C6}" type="pres">
      <dgm:prSet presAssocID="{91644C30-3D00-4ABF-8968-51B713007C42}" presName="text" presStyleLbl="fgAcc0" presStyleIdx="4" presStyleCnt="5">
        <dgm:presLayoutVars>
          <dgm:chPref val="3"/>
        </dgm:presLayoutVars>
      </dgm:prSet>
      <dgm:spPr/>
    </dgm:pt>
    <dgm:pt modelId="{A5559F34-2C9A-47AD-B044-98524EEDAB5C}" type="pres">
      <dgm:prSet presAssocID="{91644C30-3D00-4ABF-8968-51B713007C42}" presName="hierChild2" presStyleCnt="0"/>
      <dgm:spPr/>
    </dgm:pt>
  </dgm:ptLst>
  <dgm:cxnLst>
    <dgm:cxn modelId="{4C96AE3F-9E2E-4E6A-A5B2-91BDFC68B013}" srcId="{B21C652B-BF1D-49CF-A871-A7F9A11B79F3}" destId="{72B942A2-D891-40B9-9BA7-2D52456857A7}" srcOrd="2" destOrd="0" parTransId="{4EE9B83B-5573-41B9-BA3C-FFCF488EDC56}" sibTransId="{14F973D7-0627-40FE-891D-07E6189ED37E}"/>
    <dgm:cxn modelId="{7002A04C-2BA3-4870-817E-6C7332299864}" type="presOf" srcId="{8C184EB0-303B-4468-835C-A01DD0C09DB3}" destId="{45B47635-64A0-475A-BE5D-865EC5726D9A}" srcOrd="0" destOrd="0" presId="urn:microsoft.com/office/officeart/2005/8/layout/hierarchy1"/>
    <dgm:cxn modelId="{7E7B4473-610D-485C-9CCD-E9427E8F20F0}" srcId="{B21C652B-BF1D-49CF-A871-A7F9A11B79F3}" destId="{91644C30-3D00-4ABF-8968-51B713007C42}" srcOrd="4" destOrd="0" parTransId="{C4382568-92E6-4B12-8B0C-EE1A2A5B9992}" sibTransId="{7215DD5E-CC4B-412F-AA81-363FFC6DE5C9}"/>
    <dgm:cxn modelId="{11DB387C-5AC0-488B-B69F-55D63356FBB7}" type="presOf" srcId="{26CD945C-AEC8-47FF-9EE0-194F25DEA332}" destId="{E177B8A2-A36C-4B20-B73F-8E69A0288BCE}" srcOrd="0" destOrd="0" presId="urn:microsoft.com/office/officeart/2005/8/layout/hierarchy1"/>
    <dgm:cxn modelId="{F65A2684-1599-44CE-99EF-93AA6FF4DC68}" srcId="{B21C652B-BF1D-49CF-A871-A7F9A11B79F3}" destId="{26CD945C-AEC8-47FF-9EE0-194F25DEA332}" srcOrd="0" destOrd="0" parTransId="{B9866159-C33D-413A-BFAE-AF49C6E32420}" sibTransId="{8270C26D-6C55-42B0-A09D-AE30810CCCA9}"/>
    <dgm:cxn modelId="{18E9638E-7B29-4C2D-BB4B-B5B44E94433F}" type="presOf" srcId="{72B942A2-D891-40B9-9BA7-2D52456857A7}" destId="{3D9D2024-07D5-4182-928E-DA5C30BE8EBA}" srcOrd="0" destOrd="0" presId="urn:microsoft.com/office/officeart/2005/8/layout/hierarchy1"/>
    <dgm:cxn modelId="{1FCC6394-FA0D-42AB-B0F6-51F272FEE199}" srcId="{B21C652B-BF1D-49CF-A871-A7F9A11B79F3}" destId="{8C184EB0-303B-4468-835C-A01DD0C09DB3}" srcOrd="3" destOrd="0" parTransId="{ED562A8B-578D-44AC-BBE7-4FFDF6C7BCAA}" sibTransId="{FDEC5002-BFD7-4E29-AE0F-9EECD300C39F}"/>
    <dgm:cxn modelId="{F9342E9C-C51D-4CFC-B177-B36C1A6B8536}" type="presOf" srcId="{91644C30-3D00-4ABF-8968-51B713007C42}" destId="{4C2AB3FD-AFC1-4732-A551-AFAF4526B4C6}" srcOrd="0" destOrd="0" presId="urn:microsoft.com/office/officeart/2005/8/layout/hierarchy1"/>
    <dgm:cxn modelId="{6005CA9C-B142-4042-BA1A-2822A7A4018E}" type="presOf" srcId="{B21C652B-BF1D-49CF-A871-A7F9A11B79F3}" destId="{1EA5523E-4373-4609-A992-2185A5973E77}" srcOrd="0" destOrd="0" presId="urn:microsoft.com/office/officeart/2005/8/layout/hierarchy1"/>
    <dgm:cxn modelId="{07A255BA-9798-49CD-BEF8-A7F157F0E061}" type="presOf" srcId="{D1193672-2D12-42A0-B7BE-B4A63EBCDB68}" destId="{D6EE35B1-7D47-4F55-8EC9-E620713D6C2F}" srcOrd="0" destOrd="0" presId="urn:microsoft.com/office/officeart/2005/8/layout/hierarchy1"/>
    <dgm:cxn modelId="{E63727CC-EE35-4B40-B55E-333917E16218}" srcId="{B21C652B-BF1D-49CF-A871-A7F9A11B79F3}" destId="{D1193672-2D12-42A0-B7BE-B4A63EBCDB68}" srcOrd="1" destOrd="0" parTransId="{ACB6BE79-1D3F-46F8-BCBB-5B8BC617A80B}" sibTransId="{6CA96610-5E3D-4E14-8700-1EA4C51A18F9}"/>
    <dgm:cxn modelId="{6AAAB700-0346-46C9-A513-FC47FA2617FF}" type="presParOf" srcId="{1EA5523E-4373-4609-A992-2185A5973E77}" destId="{198F0158-024B-41C4-B90C-8A60395B1A51}" srcOrd="0" destOrd="0" presId="urn:microsoft.com/office/officeart/2005/8/layout/hierarchy1"/>
    <dgm:cxn modelId="{402AD402-60FE-40BF-A017-6B6F9316B831}" type="presParOf" srcId="{198F0158-024B-41C4-B90C-8A60395B1A51}" destId="{A5F3A0FF-CC7D-4C64-8D2A-C58F24AD7DAF}" srcOrd="0" destOrd="0" presId="urn:microsoft.com/office/officeart/2005/8/layout/hierarchy1"/>
    <dgm:cxn modelId="{B49BA56A-717A-4F61-BF51-E3F3B2E106F8}" type="presParOf" srcId="{A5F3A0FF-CC7D-4C64-8D2A-C58F24AD7DAF}" destId="{05733A0C-55AB-4FFE-9DF9-E599A2704E3D}" srcOrd="0" destOrd="0" presId="urn:microsoft.com/office/officeart/2005/8/layout/hierarchy1"/>
    <dgm:cxn modelId="{BDC851E6-865F-4909-9918-F538AE037F6F}" type="presParOf" srcId="{A5F3A0FF-CC7D-4C64-8D2A-C58F24AD7DAF}" destId="{E177B8A2-A36C-4B20-B73F-8E69A0288BCE}" srcOrd="1" destOrd="0" presId="urn:microsoft.com/office/officeart/2005/8/layout/hierarchy1"/>
    <dgm:cxn modelId="{B4032F76-BFA1-4D39-B0F9-A40874B46B1C}" type="presParOf" srcId="{198F0158-024B-41C4-B90C-8A60395B1A51}" destId="{FC8DF700-8775-47A6-BAC6-3FC43132CF85}" srcOrd="1" destOrd="0" presId="urn:microsoft.com/office/officeart/2005/8/layout/hierarchy1"/>
    <dgm:cxn modelId="{0A1DBB6B-C1D8-4284-A893-4FA533720961}" type="presParOf" srcId="{1EA5523E-4373-4609-A992-2185A5973E77}" destId="{DCDD14F5-56B4-46B5-9A5A-2307A4310740}" srcOrd="1" destOrd="0" presId="urn:microsoft.com/office/officeart/2005/8/layout/hierarchy1"/>
    <dgm:cxn modelId="{487F6BF4-E311-4E0C-BCF0-64EB072CFCBC}" type="presParOf" srcId="{DCDD14F5-56B4-46B5-9A5A-2307A4310740}" destId="{2D72BA6D-2AF2-4D95-96C5-758A1F65B2C3}" srcOrd="0" destOrd="0" presId="urn:microsoft.com/office/officeart/2005/8/layout/hierarchy1"/>
    <dgm:cxn modelId="{F43AFD93-5198-4248-A380-96456BB1511B}" type="presParOf" srcId="{2D72BA6D-2AF2-4D95-96C5-758A1F65B2C3}" destId="{E378C8A0-4DBA-4C21-8BE8-7B344145DB80}" srcOrd="0" destOrd="0" presId="urn:microsoft.com/office/officeart/2005/8/layout/hierarchy1"/>
    <dgm:cxn modelId="{0A6D0C3F-70C9-4EB2-BF06-6FD48890DAC2}" type="presParOf" srcId="{2D72BA6D-2AF2-4D95-96C5-758A1F65B2C3}" destId="{D6EE35B1-7D47-4F55-8EC9-E620713D6C2F}" srcOrd="1" destOrd="0" presId="urn:microsoft.com/office/officeart/2005/8/layout/hierarchy1"/>
    <dgm:cxn modelId="{F8B0CDF3-E1CF-4ADD-9D50-990D220D8841}" type="presParOf" srcId="{DCDD14F5-56B4-46B5-9A5A-2307A4310740}" destId="{F5D24468-73A2-4597-97F9-A150FB94E80A}" srcOrd="1" destOrd="0" presId="urn:microsoft.com/office/officeart/2005/8/layout/hierarchy1"/>
    <dgm:cxn modelId="{4522A087-5BB0-45A2-8A4B-B2B0C3DA2B39}" type="presParOf" srcId="{1EA5523E-4373-4609-A992-2185A5973E77}" destId="{29D8C123-06DC-4709-BBDF-779758D63A9A}" srcOrd="2" destOrd="0" presId="urn:microsoft.com/office/officeart/2005/8/layout/hierarchy1"/>
    <dgm:cxn modelId="{F01BA619-EAB6-4B12-93AC-E82AF4AEB603}" type="presParOf" srcId="{29D8C123-06DC-4709-BBDF-779758D63A9A}" destId="{7DB6D887-0456-4566-B3BE-1CE6E552CA19}" srcOrd="0" destOrd="0" presId="urn:microsoft.com/office/officeart/2005/8/layout/hierarchy1"/>
    <dgm:cxn modelId="{45A6368E-301E-48B7-B149-9576D34410C3}" type="presParOf" srcId="{7DB6D887-0456-4566-B3BE-1CE6E552CA19}" destId="{63C09A02-87F0-468B-9F9F-B741C0ECDD48}" srcOrd="0" destOrd="0" presId="urn:microsoft.com/office/officeart/2005/8/layout/hierarchy1"/>
    <dgm:cxn modelId="{5ABCBCC9-E8C5-4F12-9D96-28217939A2CB}" type="presParOf" srcId="{7DB6D887-0456-4566-B3BE-1CE6E552CA19}" destId="{3D9D2024-07D5-4182-928E-DA5C30BE8EBA}" srcOrd="1" destOrd="0" presId="urn:microsoft.com/office/officeart/2005/8/layout/hierarchy1"/>
    <dgm:cxn modelId="{7D52BEFA-97A6-4E07-83FB-AB1FB85CC230}" type="presParOf" srcId="{29D8C123-06DC-4709-BBDF-779758D63A9A}" destId="{2EB60461-4E65-45F9-ACCE-D854882FB0AE}" srcOrd="1" destOrd="0" presId="urn:microsoft.com/office/officeart/2005/8/layout/hierarchy1"/>
    <dgm:cxn modelId="{16D8CF0D-4EEB-4872-A17E-B267092F844E}" type="presParOf" srcId="{1EA5523E-4373-4609-A992-2185A5973E77}" destId="{EDBC1E82-61EA-489C-9B86-F8425393CB76}" srcOrd="3" destOrd="0" presId="urn:microsoft.com/office/officeart/2005/8/layout/hierarchy1"/>
    <dgm:cxn modelId="{02741B9F-4478-4A94-942C-7C1255EC67EE}" type="presParOf" srcId="{EDBC1E82-61EA-489C-9B86-F8425393CB76}" destId="{743A0C43-CB67-4BB7-8F8B-8EB7294E9F75}" srcOrd="0" destOrd="0" presId="urn:microsoft.com/office/officeart/2005/8/layout/hierarchy1"/>
    <dgm:cxn modelId="{7034FF0F-585F-45BB-B4A5-54960728B763}" type="presParOf" srcId="{743A0C43-CB67-4BB7-8F8B-8EB7294E9F75}" destId="{761292E4-97BC-4B1A-BB8C-23B05085FFA8}" srcOrd="0" destOrd="0" presId="urn:microsoft.com/office/officeart/2005/8/layout/hierarchy1"/>
    <dgm:cxn modelId="{36BA1331-5433-4D15-BDE3-FF14499B85DE}" type="presParOf" srcId="{743A0C43-CB67-4BB7-8F8B-8EB7294E9F75}" destId="{45B47635-64A0-475A-BE5D-865EC5726D9A}" srcOrd="1" destOrd="0" presId="urn:microsoft.com/office/officeart/2005/8/layout/hierarchy1"/>
    <dgm:cxn modelId="{9B243784-EA6B-4E9C-A674-F09A32E3B0CA}" type="presParOf" srcId="{EDBC1E82-61EA-489C-9B86-F8425393CB76}" destId="{74470A4F-FF06-4C3B-92D6-9533FC931EE3}" srcOrd="1" destOrd="0" presId="urn:microsoft.com/office/officeart/2005/8/layout/hierarchy1"/>
    <dgm:cxn modelId="{2BA1D191-6B8E-4DF8-AC7F-4D4D00BD6201}" type="presParOf" srcId="{1EA5523E-4373-4609-A992-2185A5973E77}" destId="{484F9375-C356-4CE8-8C77-6F2CFD739062}" srcOrd="4" destOrd="0" presId="urn:microsoft.com/office/officeart/2005/8/layout/hierarchy1"/>
    <dgm:cxn modelId="{549F685E-27D0-473C-9F01-141442E353B1}" type="presParOf" srcId="{484F9375-C356-4CE8-8C77-6F2CFD739062}" destId="{8F39169D-8E21-4312-9088-5C0A705B2603}" srcOrd="0" destOrd="0" presId="urn:microsoft.com/office/officeart/2005/8/layout/hierarchy1"/>
    <dgm:cxn modelId="{7A2CA0D2-FE9A-449C-ADF1-2F115A391E2A}" type="presParOf" srcId="{8F39169D-8E21-4312-9088-5C0A705B2603}" destId="{413CC711-AE3D-4FCB-A0C5-EB48298A0E27}" srcOrd="0" destOrd="0" presId="urn:microsoft.com/office/officeart/2005/8/layout/hierarchy1"/>
    <dgm:cxn modelId="{131BF1B6-0C83-4C19-984C-F7C03D3E9BDC}" type="presParOf" srcId="{8F39169D-8E21-4312-9088-5C0A705B2603}" destId="{4C2AB3FD-AFC1-4732-A551-AFAF4526B4C6}" srcOrd="1" destOrd="0" presId="urn:microsoft.com/office/officeart/2005/8/layout/hierarchy1"/>
    <dgm:cxn modelId="{0D606C8A-2F66-45F2-A3B1-66A7F5E3B8D1}" type="presParOf" srcId="{484F9375-C356-4CE8-8C77-6F2CFD739062}" destId="{A5559F34-2C9A-47AD-B044-98524EEDAB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6D8044-BC98-462D-B744-2C9BBD3990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B9C3E-74AC-4718-BDC9-F31D3F4C58F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1.</a:t>
          </a:r>
          <a:b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b="1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Création</a:t>
          </a:r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 </a:t>
          </a:r>
          <a:r>
            <a:rPr lang="en-US" b="1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dictionnaire</a:t>
          </a:r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 de </a:t>
          </a:r>
          <a:r>
            <a:rPr lang="en-US" b="1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dataframe</a:t>
          </a:r>
          <a:endParaRPr lang="en-US" b="1" dirty="0">
            <a:solidFill>
              <a:schemeClr val="tx1"/>
            </a:solidFill>
          </a:endParaRPr>
        </a:p>
      </dgm:t>
    </dgm:pt>
    <dgm:pt modelId="{ED4A0451-4B28-42EF-8DA6-A6723802611E}" type="parTrans" cxnId="{2F08B124-44A3-4CF0-9C66-897ABE6A2539}">
      <dgm:prSet/>
      <dgm:spPr/>
      <dgm:t>
        <a:bodyPr/>
        <a:lstStyle/>
        <a:p>
          <a:endParaRPr lang="en-US"/>
        </a:p>
      </dgm:t>
    </dgm:pt>
    <dgm:pt modelId="{BE5A848E-0E36-46D7-A4ED-6F8DF9A5EFA4}" type="sibTrans" cxnId="{2F08B124-44A3-4CF0-9C66-897ABE6A2539}">
      <dgm:prSet/>
      <dgm:spPr/>
      <dgm:t>
        <a:bodyPr/>
        <a:lstStyle/>
        <a:p>
          <a:endParaRPr lang="en-US"/>
        </a:p>
      </dgm:t>
    </dgm:pt>
    <dgm:pt modelId="{959956BB-E466-4A55-9B75-87D07703F70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2.</a:t>
          </a:r>
          <a:b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Data Imputation</a:t>
          </a:r>
          <a:endParaRPr lang="en-US" b="1" dirty="0">
            <a:solidFill>
              <a:schemeClr val="tx1"/>
            </a:solidFill>
          </a:endParaRPr>
        </a:p>
      </dgm:t>
    </dgm:pt>
    <dgm:pt modelId="{9D2C9C7D-3875-45CE-8FF7-C229816B58E3}" type="parTrans" cxnId="{F912DA6C-E580-4D0F-B3E7-49F1D2F2DD87}">
      <dgm:prSet/>
      <dgm:spPr/>
      <dgm:t>
        <a:bodyPr/>
        <a:lstStyle/>
        <a:p>
          <a:endParaRPr lang="en-US"/>
        </a:p>
      </dgm:t>
    </dgm:pt>
    <dgm:pt modelId="{5A1FA13A-BB5C-458E-A1FC-43D849574DB4}" type="sibTrans" cxnId="{F912DA6C-E580-4D0F-B3E7-49F1D2F2DD87}">
      <dgm:prSet/>
      <dgm:spPr/>
      <dgm:t>
        <a:bodyPr/>
        <a:lstStyle/>
        <a:p>
          <a:endParaRPr lang="en-US"/>
        </a:p>
      </dgm:t>
    </dgm:pt>
    <dgm:pt modelId="{A429FBAE-6AA9-46D4-B72C-E27E71C503E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3.</a:t>
          </a:r>
          <a:b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b="1" dirty="0">
              <a:solidFill>
                <a:schemeClr val="tx1"/>
              </a:solidFill>
              <a:latin typeface="+mn-lt"/>
              <a:ea typeface="+mn-ea"/>
              <a:cs typeface="+mn-cs"/>
            </a:rPr>
            <a:t>Outliers</a:t>
          </a:r>
          <a:endParaRPr lang="en-US" b="1" dirty="0">
            <a:solidFill>
              <a:schemeClr val="tx1"/>
            </a:solidFill>
          </a:endParaRPr>
        </a:p>
      </dgm:t>
    </dgm:pt>
    <dgm:pt modelId="{540A1D0F-C8D6-4397-8BB5-873E1F59FF4E}" type="parTrans" cxnId="{E7BFEB4C-5066-41F0-BCC7-BFF9349CDD41}">
      <dgm:prSet/>
      <dgm:spPr/>
      <dgm:t>
        <a:bodyPr/>
        <a:lstStyle/>
        <a:p>
          <a:endParaRPr lang="fr-FR"/>
        </a:p>
      </dgm:t>
    </dgm:pt>
    <dgm:pt modelId="{E06B36B3-D9A7-4797-A89F-FC3BA2A4868F}" type="sibTrans" cxnId="{E7BFEB4C-5066-41F0-BCC7-BFF9349CDD41}">
      <dgm:prSet/>
      <dgm:spPr/>
      <dgm:t>
        <a:bodyPr/>
        <a:lstStyle/>
        <a:p>
          <a:endParaRPr lang="fr-FR"/>
        </a:p>
      </dgm:t>
    </dgm:pt>
    <dgm:pt modelId="{A1F6391E-E3CD-4766-B30D-212EB16C8ABC}" type="pres">
      <dgm:prSet presAssocID="{076D8044-BC98-462D-B744-2C9BBD3990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3D9B88-E6BD-4187-9A66-C224CB76108D}" type="pres">
      <dgm:prSet presAssocID="{27EB9C3E-74AC-4718-BDC9-F31D3F4C58FC}" presName="hierRoot1" presStyleCnt="0"/>
      <dgm:spPr/>
    </dgm:pt>
    <dgm:pt modelId="{6A3F353C-1CCA-42D9-9318-13C983E67A2C}" type="pres">
      <dgm:prSet presAssocID="{27EB9C3E-74AC-4718-BDC9-F31D3F4C58FC}" presName="composite" presStyleCnt="0"/>
      <dgm:spPr/>
    </dgm:pt>
    <dgm:pt modelId="{E7F20C66-675A-480E-9A9D-D30F2395FB07}" type="pres">
      <dgm:prSet presAssocID="{27EB9C3E-74AC-4718-BDC9-F31D3F4C58FC}" presName="background" presStyleLbl="node0" presStyleIdx="0" presStyleCnt="3"/>
      <dgm:spPr/>
    </dgm:pt>
    <dgm:pt modelId="{F0A31F0C-82BE-4346-990C-B4D80FDDFCBC}" type="pres">
      <dgm:prSet presAssocID="{27EB9C3E-74AC-4718-BDC9-F31D3F4C58FC}" presName="text" presStyleLbl="fgAcc0" presStyleIdx="0" presStyleCnt="3">
        <dgm:presLayoutVars>
          <dgm:chPref val="3"/>
        </dgm:presLayoutVars>
      </dgm:prSet>
      <dgm:spPr/>
    </dgm:pt>
    <dgm:pt modelId="{DAAF4AD2-2EA6-4B7C-8046-C65A00AC9845}" type="pres">
      <dgm:prSet presAssocID="{27EB9C3E-74AC-4718-BDC9-F31D3F4C58FC}" presName="hierChild2" presStyleCnt="0"/>
      <dgm:spPr/>
    </dgm:pt>
    <dgm:pt modelId="{9FE2CF84-EC52-4FAD-A2D8-50FFE1A4901B}" type="pres">
      <dgm:prSet presAssocID="{959956BB-E466-4A55-9B75-87D07703F70F}" presName="hierRoot1" presStyleCnt="0"/>
      <dgm:spPr/>
    </dgm:pt>
    <dgm:pt modelId="{4DE47C1A-2902-4C6E-91D8-321B42901DC2}" type="pres">
      <dgm:prSet presAssocID="{959956BB-E466-4A55-9B75-87D07703F70F}" presName="composite" presStyleCnt="0"/>
      <dgm:spPr/>
    </dgm:pt>
    <dgm:pt modelId="{8C12B9E7-AE86-4D63-8BB2-C31948B5F319}" type="pres">
      <dgm:prSet presAssocID="{959956BB-E466-4A55-9B75-87D07703F70F}" presName="background" presStyleLbl="node0" presStyleIdx="1" presStyleCnt="3"/>
      <dgm:spPr/>
    </dgm:pt>
    <dgm:pt modelId="{635DB709-3B49-40BF-B412-EBCB67DE0CF5}" type="pres">
      <dgm:prSet presAssocID="{959956BB-E466-4A55-9B75-87D07703F70F}" presName="text" presStyleLbl="fgAcc0" presStyleIdx="1" presStyleCnt="3">
        <dgm:presLayoutVars>
          <dgm:chPref val="3"/>
        </dgm:presLayoutVars>
      </dgm:prSet>
      <dgm:spPr/>
    </dgm:pt>
    <dgm:pt modelId="{6F73E948-90B3-45EA-BF67-92B179CCB70E}" type="pres">
      <dgm:prSet presAssocID="{959956BB-E466-4A55-9B75-87D07703F70F}" presName="hierChild2" presStyleCnt="0"/>
      <dgm:spPr/>
    </dgm:pt>
    <dgm:pt modelId="{4BD1A831-72CB-4B17-A90C-7F249D020B20}" type="pres">
      <dgm:prSet presAssocID="{A429FBAE-6AA9-46D4-B72C-E27E71C503EB}" presName="hierRoot1" presStyleCnt="0"/>
      <dgm:spPr/>
    </dgm:pt>
    <dgm:pt modelId="{EBD90282-2989-40A4-8FE0-4F61D498362C}" type="pres">
      <dgm:prSet presAssocID="{A429FBAE-6AA9-46D4-B72C-E27E71C503EB}" presName="composite" presStyleCnt="0"/>
      <dgm:spPr/>
    </dgm:pt>
    <dgm:pt modelId="{83CB6501-F9F2-445F-B010-0BC170E918DD}" type="pres">
      <dgm:prSet presAssocID="{A429FBAE-6AA9-46D4-B72C-E27E71C503EB}" presName="background" presStyleLbl="node0" presStyleIdx="2" presStyleCnt="3"/>
      <dgm:spPr/>
    </dgm:pt>
    <dgm:pt modelId="{E44E04FC-3B2B-4B97-BFC7-18C8C4DB8E68}" type="pres">
      <dgm:prSet presAssocID="{A429FBAE-6AA9-46D4-B72C-E27E71C503EB}" presName="text" presStyleLbl="fgAcc0" presStyleIdx="2" presStyleCnt="3">
        <dgm:presLayoutVars>
          <dgm:chPref val="3"/>
        </dgm:presLayoutVars>
      </dgm:prSet>
      <dgm:spPr/>
    </dgm:pt>
    <dgm:pt modelId="{A5C8DCDF-D19F-4AC3-B595-B3D9D60800BB}" type="pres">
      <dgm:prSet presAssocID="{A429FBAE-6AA9-46D4-B72C-E27E71C503EB}" presName="hierChild2" presStyleCnt="0"/>
      <dgm:spPr/>
    </dgm:pt>
  </dgm:ptLst>
  <dgm:cxnLst>
    <dgm:cxn modelId="{68DA5C0F-88B7-454C-BCCD-AB91DF3F531D}" type="presOf" srcId="{27EB9C3E-74AC-4718-BDC9-F31D3F4C58FC}" destId="{F0A31F0C-82BE-4346-990C-B4D80FDDFCBC}" srcOrd="0" destOrd="0" presId="urn:microsoft.com/office/officeart/2005/8/layout/hierarchy1"/>
    <dgm:cxn modelId="{2F08B124-44A3-4CF0-9C66-897ABE6A2539}" srcId="{076D8044-BC98-462D-B744-2C9BBD3990B7}" destId="{27EB9C3E-74AC-4718-BDC9-F31D3F4C58FC}" srcOrd="0" destOrd="0" parTransId="{ED4A0451-4B28-42EF-8DA6-A6723802611E}" sibTransId="{BE5A848E-0E36-46D7-A4ED-6F8DF9A5EFA4}"/>
    <dgm:cxn modelId="{C1437969-1569-4957-863F-43D285E20DA9}" type="presOf" srcId="{076D8044-BC98-462D-B744-2C9BBD3990B7}" destId="{A1F6391E-E3CD-4766-B30D-212EB16C8ABC}" srcOrd="0" destOrd="0" presId="urn:microsoft.com/office/officeart/2005/8/layout/hierarchy1"/>
    <dgm:cxn modelId="{F912DA6C-E580-4D0F-B3E7-49F1D2F2DD87}" srcId="{076D8044-BC98-462D-B744-2C9BBD3990B7}" destId="{959956BB-E466-4A55-9B75-87D07703F70F}" srcOrd="1" destOrd="0" parTransId="{9D2C9C7D-3875-45CE-8FF7-C229816B58E3}" sibTransId="{5A1FA13A-BB5C-458E-A1FC-43D849574DB4}"/>
    <dgm:cxn modelId="{E7BFEB4C-5066-41F0-BCC7-BFF9349CDD41}" srcId="{076D8044-BC98-462D-B744-2C9BBD3990B7}" destId="{A429FBAE-6AA9-46D4-B72C-E27E71C503EB}" srcOrd="2" destOrd="0" parTransId="{540A1D0F-C8D6-4397-8BB5-873E1F59FF4E}" sibTransId="{E06B36B3-D9A7-4797-A89F-FC3BA2A4868F}"/>
    <dgm:cxn modelId="{189F264F-E545-45B1-B79A-857EC96E3D9C}" type="presOf" srcId="{959956BB-E466-4A55-9B75-87D07703F70F}" destId="{635DB709-3B49-40BF-B412-EBCB67DE0CF5}" srcOrd="0" destOrd="0" presId="urn:microsoft.com/office/officeart/2005/8/layout/hierarchy1"/>
    <dgm:cxn modelId="{B094C0AD-1654-4717-A331-BAA1B6DA11FA}" type="presOf" srcId="{A429FBAE-6AA9-46D4-B72C-E27E71C503EB}" destId="{E44E04FC-3B2B-4B97-BFC7-18C8C4DB8E68}" srcOrd="0" destOrd="0" presId="urn:microsoft.com/office/officeart/2005/8/layout/hierarchy1"/>
    <dgm:cxn modelId="{CDCBABBE-D1EB-477B-9DE1-B8E58FD4CF0A}" type="presParOf" srcId="{A1F6391E-E3CD-4766-B30D-212EB16C8ABC}" destId="{F03D9B88-E6BD-4187-9A66-C224CB76108D}" srcOrd="0" destOrd="0" presId="urn:microsoft.com/office/officeart/2005/8/layout/hierarchy1"/>
    <dgm:cxn modelId="{AF66568B-56B4-4847-B27C-5074F86933F5}" type="presParOf" srcId="{F03D9B88-E6BD-4187-9A66-C224CB76108D}" destId="{6A3F353C-1CCA-42D9-9318-13C983E67A2C}" srcOrd="0" destOrd="0" presId="urn:microsoft.com/office/officeart/2005/8/layout/hierarchy1"/>
    <dgm:cxn modelId="{524E77C2-FC0B-4F51-A7A8-63FE55C2E2B6}" type="presParOf" srcId="{6A3F353C-1CCA-42D9-9318-13C983E67A2C}" destId="{E7F20C66-675A-480E-9A9D-D30F2395FB07}" srcOrd="0" destOrd="0" presId="urn:microsoft.com/office/officeart/2005/8/layout/hierarchy1"/>
    <dgm:cxn modelId="{C147F74C-6CCA-4E74-988A-A7789ACBD5F7}" type="presParOf" srcId="{6A3F353C-1CCA-42D9-9318-13C983E67A2C}" destId="{F0A31F0C-82BE-4346-990C-B4D80FDDFCBC}" srcOrd="1" destOrd="0" presId="urn:microsoft.com/office/officeart/2005/8/layout/hierarchy1"/>
    <dgm:cxn modelId="{3E2D2FF5-D0E1-4778-84D9-798AF8C76C52}" type="presParOf" srcId="{F03D9B88-E6BD-4187-9A66-C224CB76108D}" destId="{DAAF4AD2-2EA6-4B7C-8046-C65A00AC9845}" srcOrd="1" destOrd="0" presId="urn:microsoft.com/office/officeart/2005/8/layout/hierarchy1"/>
    <dgm:cxn modelId="{BD5B4CCB-0811-4A36-9212-1BF0F8E7ACF2}" type="presParOf" srcId="{A1F6391E-E3CD-4766-B30D-212EB16C8ABC}" destId="{9FE2CF84-EC52-4FAD-A2D8-50FFE1A4901B}" srcOrd="1" destOrd="0" presId="urn:microsoft.com/office/officeart/2005/8/layout/hierarchy1"/>
    <dgm:cxn modelId="{1A6B524A-D5BE-49CF-A755-081A4BCD4E60}" type="presParOf" srcId="{9FE2CF84-EC52-4FAD-A2D8-50FFE1A4901B}" destId="{4DE47C1A-2902-4C6E-91D8-321B42901DC2}" srcOrd="0" destOrd="0" presId="urn:microsoft.com/office/officeart/2005/8/layout/hierarchy1"/>
    <dgm:cxn modelId="{91DF1634-A1AB-4239-B004-87FC410E5B8D}" type="presParOf" srcId="{4DE47C1A-2902-4C6E-91D8-321B42901DC2}" destId="{8C12B9E7-AE86-4D63-8BB2-C31948B5F319}" srcOrd="0" destOrd="0" presId="urn:microsoft.com/office/officeart/2005/8/layout/hierarchy1"/>
    <dgm:cxn modelId="{2F024C0F-C66A-4A50-A434-2C330E3E5A3E}" type="presParOf" srcId="{4DE47C1A-2902-4C6E-91D8-321B42901DC2}" destId="{635DB709-3B49-40BF-B412-EBCB67DE0CF5}" srcOrd="1" destOrd="0" presId="urn:microsoft.com/office/officeart/2005/8/layout/hierarchy1"/>
    <dgm:cxn modelId="{73BCEA84-0E7B-4D86-8B96-E06432015FEC}" type="presParOf" srcId="{9FE2CF84-EC52-4FAD-A2D8-50FFE1A4901B}" destId="{6F73E948-90B3-45EA-BF67-92B179CCB70E}" srcOrd="1" destOrd="0" presId="urn:microsoft.com/office/officeart/2005/8/layout/hierarchy1"/>
    <dgm:cxn modelId="{3848DC08-36A8-4D62-8791-15F198A96483}" type="presParOf" srcId="{A1F6391E-E3CD-4766-B30D-212EB16C8ABC}" destId="{4BD1A831-72CB-4B17-A90C-7F249D020B20}" srcOrd="2" destOrd="0" presId="urn:microsoft.com/office/officeart/2005/8/layout/hierarchy1"/>
    <dgm:cxn modelId="{17F316DF-9BBD-416A-A511-95E01A46D652}" type="presParOf" srcId="{4BD1A831-72CB-4B17-A90C-7F249D020B20}" destId="{EBD90282-2989-40A4-8FE0-4F61D498362C}" srcOrd="0" destOrd="0" presId="urn:microsoft.com/office/officeart/2005/8/layout/hierarchy1"/>
    <dgm:cxn modelId="{7D14ABAA-91F5-4197-867D-D4CFFC610422}" type="presParOf" srcId="{EBD90282-2989-40A4-8FE0-4F61D498362C}" destId="{83CB6501-F9F2-445F-B010-0BC170E918DD}" srcOrd="0" destOrd="0" presId="urn:microsoft.com/office/officeart/2005/8/layout/hierarchy1"/>
    <dgm:cxn modelId="{EB33F610-2A85-4D47-8924-5166D27BAF15}" type="presParOf" srcId="{EBD90282-2989-40A4-8FE0-4F61D498362C}" destId="{E44E04FC-3B2B-4B97-BFC7-18C8C4DB8E68}" srcOrd="1" destOrd="0" presId="urn:microsoft.com/office/officeart/2005/8/layout/hierarchy1"/>
    <dgm:cxn modelId="{3979AAFB-D492-4BE3-AA6E-62A12C0689E7}" type="presParOf" srcId="{4BD1A831-72CB-4B17-A90C-7F249D020B20}" destId="{A5C8DCDF-D19F-4AC3-B595-B3D9D60800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>
              <a:solidFill>
                <a:srgbClr val="FFFFFF"/>
              </a:solidFill>
            </a:rPr>
            <a:t>III. Création des </a:t>
          </a:r>
          <a:r>
            <a:rPr lang="fr-FR" b="1" dirty="0" err="1">
              <a:solidFill>
                <a:srgbClr val="FFFFFF"/>
              </a:solidFill>
            </a:rPr>
            <a:t>dataframes</a:t>
          </a:r>
          <a:r>
            <a:rPr lang="fr-FR" b="1" dirty="0">
              <a:solidFill>
                <a:srgbClr val="FFFFFF"/>
              </a:solidFill>
            </a:rPr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76D8044-BC98-462D-B744-2C9BBD3990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B9C3E-74AC-4718-BDC9-F31D3F4C58FC}">
      <dgm:prSet/>
      <dgm:spPr/>
      <dgm:t>
        <a:bodyPr/>
        <a:lstStyle/>
        <a:p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1.</a:t>
          </a:r>
          <a:b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Corrélation entre paramètres</a:t>
          </a:r>
          <a:endParaRPr lang="en-US" b="1" dirty="0">
            <a:solidFill>
              <a:schemeClr val="tx1"/>
            </a:solidFill>
          </a:endParaRPr>
        </a:p>
      </dgm:t>
    </dgm:pt>
    <dgm:pt modelId="{ED4A0451-4B28-42EF-8DA6-A6723802611E}" type="parTrans" cxnId="{2F08B124-44A3-4CF0-9C66-897ABE6A2539}">
      <dgm:prSet/>
      <dgm:spPr/>
      <dgm:t>
        <a:bodyPr/>
        <a:lstStyle/>
        <a:p>
          <a:endParaRPr lang="en-US"/>
        </a:p>
      </dgm:t>
    </dgm:pt>
    <dgm:pt modelId="{BE5A848E-0E36-46D7-A4ED-6F8DF9A5EFA4}" type="sibTrans" cxnId="{2F08B124-44A3-4CF0-9C66-897ABE6A2539}">
      <dgm:prSet/>
      <dgm:spPr/>
      <dgm:t>
        <a:bodyPr/>
        <a:lstStyle/>
        <a:p>
          <a:endParaRPr lang="en-US"/>
        </a:p>
      </dgm:t>
    </dgm:pt>
    <dgm:pt modelId="{4BEF71AD-24C3-4AD4-A091-087C49D537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3.</a:t>
          </a:r>
          <a:b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Analyse bivariée </a:t>
          </a:r>
          <a:endParaRPr lang="en-US" b="1" dirty="0">
            <a:solidFill>
              <a:schemeClr val="tx1"/>
            </a:solidFill>
          </a:endParaRPr>
        </a:p>
      </dgm:t>
    </dgm:pt>
    <dgm:pt modelId="{74975ED1-E85E-4B5F-9EBE-8164D75661F8}" type="parTrans" cxnId="{DD529414-F230-4044-B010-C0A10B7FDB49}">
      <dgm:prSet/>
      <dgm:spPr/>
      <dgm:t>
        <a:bodyPr/>
        <a:lstStyle/>
        <a:p>
          <a:endParaRPr lang="fr-FR"/>
        </a:p>
      </dgm:t>
    </dgm:pt>
    <dgm:pt modelId="{57E1ABBB-2778-4BC3-8C5F-BB741B7E6761}" type="sibTrans" cxnId="{DD529414-F230-4044-B010-C0A10B7FDB49}">
      <dgm:prSet/>
      <dgm:spPr/>
      <dgm:t>
        <a:bodyPr/>
        <a:lstStyle/>
        <a:p>
          <a:endParaRPr lang="fr-FR"/>
        </a:p>
      </dgm:t>
    </dgm:pt>
    <dgm:pt modelId="{2DFF333F-72AF-4EA0-A300-62F85DE19922}">
      <dgm:prSet/>
      <dgm:spPr/>
      <dgm:t>
        <a:bodyPr/>
        <a:lstStyle/>
        <a:p>
          <a:pPr>
            <a:buFont typeface="+mj-lt"/>
            <a:buAutoNum type="arabicPeriod"/>
          </a:pP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4.</a:t>
          </a:r>
          <a:b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Méthode de </a:t>
          </a:r>
          <a:r>
            <a:rPr lang="fr-FR" b="1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scoring</a:t>
          </a:r>
          <a:endParaRPr lang="en-US" b="1" dirty="0">
            <a:solidFill>
              <a:schemeClr val="tx1"/>
            </a:solidFill>
          </a:endParaRPr>
        </a:p>
      </dgm:t>
    </dgm:pt>
    <dgm:pt modelId="{E8E95486-87D8-4EF3-856B-03A8FA3CACB2}" type="parTrans" cxnId="{8AEA76B2-91E5-473B-BDFC-E980DB6FB48A}">
      <dgm:prSet/>
      <dgm:spPr/>
      <dgm:t>
        <a:bodyPr/>
        <a:lstStyle/>
        <a:p>
          <a:endParaRPr lang="fr-FR"/>
        </a:p>
      </dgm:t>
    </dgm:pt>
    <dgm:pt modelId="{EEC2E618-E282-444D-86EB-6F991CFD1C70}" type="sibTrans" cxnId="{8AEA76B2-91E5-473B-BDFC-E980DB6FB48A}">
      <dgm:prSet/>
      <dgm:spPr/>
      <dgm:t>
        <a:bodyPr/>
        <a:lstStyle/>
        <a:p>
          <a:endParaRPr lang="fr-FR"/>
        </a:p>
      </dgm:t>
    </dgm:pt>
    <dgm:pt modelId="{C018B740-FF7C-4ED2-A45E-001BBB8DCF39}">
      <dgm:prSet/>
      <dgm:spPr/>
      <dgm:t>
        <a:bodyPr/>
        <a:lstStyle/>
        <a:p>
          <a:pPr>
            <a:buFont typeface="+mj-lt"/>
            <a:buAutoNum type="arabicPeriod"/>
          </a:pP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5.</a:t>
          </a:r>
          <a:b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Et dans le futur ?!</a:t>
          </a:r>
          <a:endParaRPr lang="en-US" b="1" dirty="0">
            <a:solidFill>
              <a:schemeClr val="tx1"/>
            </a:solidFill>
          </a:endParaRPr>
        </a:p>
      </dgm:t>
    </dgm:pt>
    <dgm:pt modelId="{FC1498FD-E44A-42E4-9781-BC6BFF350B03}" type="parTrans" cxnId="{B26319A4-C33C-4B86-BD1D-23CAFADE6E86}">
      <dgm:prSet/>
      <dgm:spPr/>
      <dgm:t>
        <a:bodyPr/>
        <a:lstStyle/>
        <a:p>
          <a:endParaRPr lang="fr-FR"/>
        </a:p>
      </dgm:t>
    </dgm:pt>
    <dgm:pt modelId="{DF19B9B1-4097-494B-BE47-27387B2D3611}" type="sibTrans" cxnId="{B26319A4-C33C-4B86-BD1D-23CAFADE6E86}">
      <dgm:prSet/>
      <dgm:spPr/>
      <dgm:t>
        <a:bodyPr/>
        <a:lstStyle/>
        <a:p>
          <a:endParaRPr lang="fr-FR"/>
        </a:p>
      </dgm:t>
    </dgm:pt>
    <dgm:pt modelId="{D6D9DEF2-CC27-4BC3-B636-2A1E8275AD95}">
      <dgm:prSet/>
      <dgm:spPr/>
      <dgm:t>
        <a:bodyPr/>
        <a:lstStyle/>
        <a:p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2.</a:t>
          </a:r>
          <a:b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b="1" dirty="0">
              <a:solidFill>
                <a:schemeClr val="tx1"/>
              </a:solidFill>
              <a:latin typeface="+mn-lt"/>
              <a:ea typeface="+mn-ea"/>
              <a:cs typeface="+mn-cs"/>
            </a:rPr>
            <a:t>Analyse univariée </a:t>
          </a:r>
          <a:endParaRPr lang="en-US" b="1" dirty="0">
            <a:solidFill>
              <a:schemeClr val="tx1"/>
            </a:solidFill>
          </a:endParaRPr>
        </a:p>
      </dgm:t>
    </dgm:pt>
    <dgm:pt modelId="{29747FD3-86F9-4FFB-931E-3D33C55256F7}" type="parTrans" cxnId="{F0463703-BEC0-4F13-8ABF-C8811432BCC4}">
      <dgm:prSet/>
      <dgm:spPr/>
      <dgm:t>
        <a:bodyPr/>
        <a:lstStyle/>
        <a:p>
          <a:endParaRPr lang="fr-FR"/>
        </a:p>
      </dgm:t>
    </dgm:pt>
    <dgm:pt modelId="{A6AB68F3-47F7-427B-8E06-79A9D0852E0E}" type="sibTrans" cxnId="{F0463703-BEC0-4F13-8ABF-C8811432BCC4}">
      <dgm:prSet/>
      <dgm:spPr/>
      <dgm:t>
        <a:bodyPr/>
        <a:lstStyle/>
        <a:p>
          <a:endParaRPr lang="fr-FR"/>
        </a:p>
      </dgm:t>
    </dgm:pt>
    <dgm:pt modelId="{A1F6391E-E3CD-4766-B30D-212EB16C8ABC}" type="pres">
      <dgm:prSet presAssocID="{076D8044-BC98-462D-B744-2C9BBD3990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3D9B88-E6BD-4187-9A66-C224CB76108D}" type="pres">
      <dgm:prSet presAssocID="{27EB9C3E-74AC-4718-BDC9-F31D3F4C58FC}" presName="hierRoot1" presStyleCnt="0"/>
      <dgm:spPr/>
    </dgm:pt>
    <dgm:pt modelId="{6A3F353C-1CCA-42D9-9318-13C983E67A2C}" type="pres">
      <dgm:prSet presAssocID="{27EB9C3E-74AC-4718-BDC9-F31D3F4C58FC}" presName="composite" presStyleCnt="0"/>
      <dgm:spPr/>
    </dgm:pt>
    <dgm:pt modelId="{E7F20C66-675A-480E-9A9D-D30F2395FB07}" type="pres">
      <dgm:prSet presAssocID="{27EB9C3E-74AC-4718-BDC9-F31D3F4C58FC}" presName="background" presStyleLbl="node0" presStyleIdx="0" presStyleCnt="5"/>
      <dgm:spPr/>
    </dgm:pt>
    <dgm:pt modelId="{F0A31F0C-82BE-4346-990C-B4D80FDDFCBC}" type="pres">
      <dgm:prSet presAssocID="{27EB9C3E-74AC-4718-BDC9-F31D3F4C58FC}" presName="text" presStyleLbl="fgAcc0" presStyleIdx="0" presStyleCnt="5">
        <dgm:presLayoutVars>
          <dgm:chPref val="3"/>
        </dgm:presLayoutVars>
      </dgm:prSet>
      <dgm:spPr/>
    </dgm:pt>
    <dgm:pt modelId="{DAAF4AD2-2EA6-4B7C-8046-C65A00AC9845}" type="pres">
      <dgm:prSet presAssocID="{27EB9C3E-74AC-4718-BDC9-F31D3F4C58FC}" presName="hierChild2" presStyleCnt="0"/>
      <dgm:spPr/>
    </dgm:pt>
    <dgm:pt modelId="{ED4E06F4-BA4E-43D6-874D-BC1356D01587}" type="pres">
      <dgm:prSet presAssocID="{D6D9DEF2-CC27-4BC3-B636-2A1E8275AD95}" presName="hierRoot1" presStyleCnt="0"/>
      <dgm:spPr/>
    </dgm:pt>
    <dgm:pt modelId="{4E78BE6D-650C-41D8-BF02-61783E5F5ABE}" type="pres">
      <dgm:prSet presAssocID="{D6D9DEF2-CC27-4BC3-B636-2A1E8275AD95}" presName="composite" presStyleCnt="0"/>
      <dgm:spPr/>
    </dgm:pt>
    <dgm:pt modelId="{BB6186B2-175C-4F86-BC2F-A32CA5E92140}" type="pres">
      <dgm:prSet presAssocID="{D6D9DEF2-CC27-4BC3-B636-2A1E8275AD95}" presName="background" presStyleLbl="node0" presStyleIdx="1" presStyleCnt="5"/>
      <dgm:spPr/>
    </dgm:pt>
    <dgm:pt modelId="{F9FEBA1F-8FA0-413D-B274-F072B25932C6}" type="pres">
      <dgm:prSet presAssocID="{D6D9DEF2-CC27-4BC3-B636-2A1E8275AD95}" presName="text" presStyleLbl="fgAcc0" presStyleIdx="1" presStyleCnt="5">
        <dgm:presLayoutVars>
          <dgm:chPref val="3"/>
        </dgm:presLayoutVars>
      </dgm:prSet>
      <dgm:spPr/>
    </dgm:pt>
    <dgm:pt modelId="{1D8248EE-CBFB-45C3-9BE9-BCFE798E0EA5}" type="pres">
      <dgm:prSet presAssocID="{D6D9DEF2-CC27-4BC3-B636-2A1E8275AD95}" presName="hierChild2" presStyleCnt="0"/>
      <dgm:spPr/>
    </dgm:pt>
    <dgm:pt modelId="{A23B9148-FD23-4103-B85A-D128F7690779}" type="pres">
      <dgm:prSet presAssocID="{4BEF71AD-24C3-4AD4-A091-087C49D53788}" presName="hierRoot1" presStyleCnt="0"/>
      <dgm:spPr/>
    </dgm:pt>
    <dgm:pt modelId="{020951CD-AA0D-4DCD-85F1-D6EC41266BFC}" type="pres">
      <dgm:prSet presAssocID="{4BEF71AD-24C3-4AD4-A091-087C49D53788}" presName="composite" presStyleCnt="0"/>
      <dgm:spPr/>
    </dgm:pt>
    <dgm:pt modelId="{F5A92DAE-D73D-4EAD-BA63-8BCBD45673F2}" type="pres">
      <dgm:prSet presAssocID="{4BEF71AD-24C3-4AD4-A091-087C49D53788}" presName="background" presStyleLbl="node0" presStyleIdx="2" presStyleCnt="5"/>
      <dgm:spPr/>
    </dgm:pt>
    <dgm:pt modelId="{E6305280-AAD8-4A96-BE1C-7342FB0F351D}" type="pres">
      <dgm:prSet presAssocID="{4BEF71AD-24C3-4AD4-A091-087C49D53788}" presName="text" presStyleLbl="fgAcc0" presStyleIdx="2" presStyleCnt="5">
        <dgm:presLayoutVars>
          <dgm:chPref val="3"/>
        </dgm:presLayoutVars>
      </dgm:prSet>
      <dgm:spPr/>
    </dgm:pt>
    <dgm:pt modelId="{58DAFA5E-1EEE-4BBA-ADB7-DAF7B5E12071}" type="pres">
      <dgm:prSet presAssocID="{4BEF71AD-24C3-4AD4-A091-087C49D53788}" presName="hierChild2" presStyleCnt="0"/>
      <dgm:spPr/>
    </dgm:pt>
    <dgm:pt modelId="{7A256CC3-55CB-431F-AA16-08FF07B45CA3}" type="pres">
      <dgm:prSet presAssocID="{2DFF333F-72AF-4EA0-A300-62F85DE19922}" presName="hierRoot1" presStyleCnt="0"/>
      <dgm:spPr/>
    </dgm:pt>
    <dgm:pt modelId="{71C1E523-A207-44B5-B3EA-3AC6637CC99D}" type="pres">
      <dgm:prSet presAssocID="{2DFF333F-72AF-4EA0-A300-62F85DE19922}" presName="composite" presStyleCnt="0"/>
      <dgm:spPr/>
    </dgm:pt>
    <dgm:pt modelId="{BFE212A8-9D98-491B-8F80-0B8E652E92F6}" type="pres">
      <dgm:prSet presAssocID="{2DFF333F-72AF-4EA0-A300-62F85DE19922}" presName="background" presStyleLbl="node0" presStyleIdx="3" presStyleCnt="5"/>
      <dgm:spPr/>
    </dgm:pt>
    <dgm:pt modelId="{84D36853-EEE1-4DC1-9577-6B1F94A7BC6C}" type="pres">
      <dgm:prSet presAssocID="{2DFF333F-72AF-4EA0-A300-62F85DE19922}" presName="text" presStyleLbl="fgAcc0" presStyleIdx="3" presStyleCnt="5">
        <dgm:presLayoutVars>
          <dgm:chPref val="3"/>
        </dgm:presLayoutVars>
      </dgm:prSet>
      <dgm:spPr/>
    </dgm:pt>
    <dgm:pt modelId="{F150DE96-1F65-4DEB-BDD6-7B4080B397D1}" type="pres">
      <dgm:prSet presAssocID="{2DFF333F-72AF-4EA0-A300-62F85DE19922}" presName="hierChild2" presStyleCnt="0"/>
      <dgm:spPr/>
    </dgm:pt>
    <dgm:pt modelId="{ACFCA58A-9579-4EEA-98F7-B94D3C6AB129}" type="pres">
      <dgm:prSet presAssocID="{C018B740-FF7C-4ED2-A45E-001BBB8DCF39}" presName="hierRoot1" presStyleCnt="0"/>
      <dgm:spPr/>
    </dgm:pt>
    <dgm:pt modelId="{AA4D8C6F-6B88-41D7-B0F2-865FBC63F4D8}" type="pres">
      <dgm:prSet presAssocID="{C018B740-FF7C-4ED2-A45E-001BBB8DCF39}" presName="composite" presStyleCnt="0"/>
      <dgm:spPr/>
    </dgm:pt>
    <dgm:pt modelId="{E9F63477-6CCD-4B93-9F37-9355D9A4A624}" type="pres">
      <dgm:prSet presAssocID="{C018B740-FF7C-4ED2-A45E-001BBB8DCF39}" presName="background" presStyleLbl="node0" presStyleIdx="4" presStyleCnt="5"/>
      <dgm:spPr/>
    </dgm:pt>
    <dgm:pt modelId="{8FD477EA-6BAC-4956-8378-CA04E6765CA2}" type="pres">
      <dgm:prSet presAssocID="{C018B740-FF7C-4ED2-A45E-001BBB8DCF39}" presName="text" presStyleLbl="fgAcc0" presStyleIdx="4" presStyleCnt="5">
        <dgm:presLayoutVars>
          <dgm:chPref val="3"/>
        </dgm:presLayoutVars>
      </dgm:prSet>
      <dgm:spPr/>
    </dgm:pt>
    <dgm:pt modelId="{E5261010-6129-42E3-9CBA-7AA4F583CBC6}" type="pres">
      <dgm:prSet presAssocID="{C018B740-FF7C-4ED2-A45E-001BBB8DCF39}" presName="hierChild2" presStyleCnt="0"/>
      <dgm:spPr/>
    </dgm:pt>
  </dgm:ptLst>
  <dgm:cxnLst>
    <dgm:cxn modelId="{F0463703-BEC0-4F13-8ABF-C8811432BCC4}" srcId="{076D8044-BC98-462D-B744-2C9BBD3990B7}" destId="{D6D9DEF2-CC27-4BC3-B636-2A1E8275AD95}" srcOrd="1" destOrd="0" parTransId="{29747FD3-86F9-4FFB-931E-3D33C55256F7}" sibTransId="{A6AB68F3-47F7-427B-8E06-79A9D0852E0E}"/>
    <dgm:cxn modelId="{68DA5C0F-88B7-454C-BCCD-AB91DF3F531D}" type="presOf" srcId="{27EB9C3E-74AC-4718-BDC9-F31D3F4C58FC}" destId="{F0A31F0C-82BE-4346-990C-B4D80FDDFCBC}" srcOrd="0" destOrd="0" presId="urn:microsoft.com/office/officeart/2005/8/layout/hierarchy1"/>
    <dgm:cxn modelId="{DD529414-F230-4044-B010-C0A10B7FDB49}" srcId="{076D8044-BC98-462D-B744-2C9BBD3990B7}" destId="{4BEF71AD-24C3-4AD4-A091-087C49D53788}" srcOrd="2" destOrd="0" parTransId="{74975ED1-E85E-4B5F-9EBE-8164D75661F8}" sibTransId="{57E1ABBB-2778-4BC3-8C5F-BB741B7E6761}"/>
    <dgm:cxn modelId="{15A2981F-C003-4963-817E-879BF04A4C85}" type="presOf" srcId="{C018B740-FF7C-4ED2-A45E-001BBB8DCF39}" destId="{8FD477EA-6BAC-4956-8378-CA04E6765CA2}" srcOrd="0" destOrd="0" presId="urn:microsoft.com/office/officeart/2005/8/layout/hierarchy1"/>
    <dgm:cxn modelId="{2F08B124-44A3-4CF0-9C66-897ABE6A2539}" srcId="{076D8044-BC98-462D-B744-2C9BBD3990B7}" destId="{27EB9C3E-74AC-4718-BDC9-F31D3F4C58FC}" srcOrd="0" destOrd="0" parTransId="{ED4A0451-4B28-42EF-8DA6-A6723802611E}" sibTransId="{BE5A848E-0E36-46D7-A4ED-6F8DF9A5EFA4}"/>
    <dgm:cxn modelId="{23A90060-C479-4BE1-8E7A-757FCD3D876F}" type="presOf" srcId="{2DFF333F-72AF-4EA0-A300-62F85DE19922}" destId="{84D36853-EEE1-4DC1-9577-6B1F94A7BC6C}" srcOrd="0" destOrd="0" presId="urn:microsoft.com/office/officeart/2005/8/layout/hierarchy1"/>
    <dgm:cxn modelId="{5EC0AC62-5ECF-4702-9E93-6C4BCB1285B2}" type="presOf" srcId="{4BEF71AD-24C3-4AD4-A091-087C49D53788}" destId="{E6305280-AAD8-4A96-BE1C-7342FB0F351D}" srcOrd="0" destOrd="0" presId="urn:microsoft.com/office/officeart/2005/8/layout/hierarchy1"/>
    <dgm:cxn modelId="{C1437969-1569-4957-863F-43D285E20DA9}" type="presOf" srcId="{076D8044-BC98-462D-B744-2C9BBD3990B7}" destId="{A1F6391E-E3CD-4766-B30D-212EB16C8ABC}" srcOrd="0" destOrd="0" presId="urn:microsoft.com/office/officeart/2005/8/layout/hierarchy1"/>
    <dgm:cxn modelId="{299AFA7A-3E7B-4DE2-B659-DF1A39307967}" type="presOf" srcId="{D6D9DEF2-CC27-4BC3-B636-2A1E8275AD95}" destId="{F9FEBA1F-8FA0-413D-B274-F072B25932C6}" srcOrd="0" destOrd="0" presId="urn:microsoft.com/office/officeart/2005/8/layout/hierarchy1"/>
    <dgm:cxn modelId="{B26319A4-C33C-4B86-BD1D-23CAFADE6E86}" srcId="{076D8044-BC98-462D-B744-2C9BBD3990B7}" destId="{C018B740-FF7C-4ED2-A45E-001BBB8DCF39}" srcOrd="4" destOrd="0" parTransId="{FC1498FD-E44A-42E4-9781-BC6BFF350B03}" sibTransId="{DF19B9B1-4097-494B-BE47-27387B2D3611}"/>
    <dgm:cxn modelId="{8AEA76B2-91E5-473B-BDFC-E980DB6FB48A}" srcId="{076D8044-BC98-462D-B744-2C9BBD3990B7}" destId="{2DFF333F-72AF-4EA0-A300-62F85DE19922}" srcOrd="3" destOrd="0" parTransId="{E8E95486-87D8-4EF3-856B-03A8FA3CACB2}" sibTransId="{EEC2E618-E282-444D-86EB-6F991CFD1C70}"/>
    <dgm:cxn modelId="{CDCBABBE-D1EB-477B-9DE1-B8E58FD4CF0A}" type="presParOf" srcId="{A1F6391E-E3CD-4766-B30D-212EB16C8ABC}" destId="{F03D9B88-E6BD-4187-9A66-C224CB76108D}" srcOrd="0" destOrd="0" presId="urn:microsoft.com/office/officeart/2005/8/layout/hierarchy1"/>
    <dgm:cxn modelId="{AF66568B-56B4-4847-B27C-5074F86933F5}" type="presParOf" srcId="{F03D9B88-E6BD-4187-9A66-C224CB76108D}" destId="{6A3F353C-1CCA-42D9-9318-13C983E67A2C}" srcOrd="0" destOrd="0" presId="urn:microsoft.com/office/officeart/2005/8/layout/hierarchy1"/>
    <dgm:cxn modelId="{524E77C2-FC0B-4F51-A7A8-63FE55C2E2B6}" type="presParOf" srcId="{6A3F353C-1CCA-42D9-9318-13C983E67A2C}" destId="{E7F20C66-675A-480E-9A9D-D30F2395FB07}" srcOrd="0" destOrd="0" presId="urn:microsoft.com/office/officeart/2005/8/layout/hierarchy1"/>
    <dgm:cxn modelId="{C147F74C-6CCA-4E74-988A-A7789ACBD5F7}" type="presParOf" srcId="{6A3F353C-1CCA-42D9-9318-13C983E67A2C}" destId="{F0A31F0C-82BE-4346-990C-B4D80FDDFCBC}" srcOrd="1" destOrd="0" presId="urn:microsoft.com/office/officeart/2005/8/layout/hierarchy1"/>
    <dgm:cxn modelId="{3E2D2FF5-D0E1-4778-84D9-798AF8C76C52}" type="presParOf" srcId="{F03D9B88-E6BD-4187-9A66-C224CB76108D}" destId="{DAAF4AD2-2EA6-4B7C-8046-C65A00AC9845}" srcOrd="1" destOrd="0" presId="urn:microsoft.com/office/officeart/2005/8/layout/hierarchy1"/>
    <dgm:cxn modelId="{56F9A84B-21EA-458E-9D7E-B360B093A6A6}" type="presParOf" srcId="{A1F6391E-E3CD-4766-B30D-212EB16C8ABC}" destId="{ED4E06F4-BA4E-43D6-874D-BC1356D01587}" srcOrd="1" destOrd="0" presId="urn:microsoft.com/office/officeart/2005/8/layout/hierarchy1"/>
    <dgm:cxn modelId="{5FEEBE37-5CFC-4D49-B1E7-ED1306289EFC}" type="presParOf" srcId="{ED4E06F4-BA4E-43D6-874D-BC1356D01587}" destId="{4E78BE6D-650C-41D8-BF02-61783E5F5ABE}" srcOrd="0" destOrd="0" presId="urn:microsoft.com/office/officeart/2005/8/layout/hierarchy1"/>
    <dgm:cxn modelId="{73B6DBCB-D26F-4F79-AD7D-BBBD7CC71906}" type="presParOf" srcId="{4E78BE6D-650C-41D8-BF02-61783E5F5ABE}" destId="{BB6186B2-175C-4F86-BC2F-A32CA5E92140}" srcOrd="0" destOrd="0" presId="urn:microsoft.com/office/officeart/2005/8/layout/hierarchy1"/>
    <dgm:cxn modelId="{06A3223A-7C06-47D2-946E-229F8C1281CC}" type="presParOf" srcId="{4E78BE6D-650C-41D8-BF02-61783E5F5ABE}" destId="{F9FEBA1F-8FA0-413D-B274-F072B25932C6}" srcOrd="1" destOrd="0" presId="urn:microsoft.com/office/officeart/2005/8/layout/hierarchy1"/>
    <dgm:cxn modelId="{AE6D7F0E-2715-474B-B053-4020759E833A}" type="presParOf" srcId="{ED4E06F4-BA4E-43D6-874D-BC1356D01587}" destId="{1D8248EE-CBFB-45C3-9BE9-BCFE798E0EA5}" srcOrd="1" destOrd="0" presId="urn:microsoft.com/office/officeart/2005/8/layout/hierarchy1"/>
    <dgm:cxn modelId="{99543DDD-8BA7-400B-BD62-C390C3DA7221}" type="presParOf" srcId="{A1F6391E-E3CD-4766-B30D-212EB16C8ABC}" destId="{A23B9148-FD23-4103-B85A-D128F7690779}" srcOrd="2" destOrd="0" presId="urn:microsoft.com/office/officeart/2005/8/layout/hierarchy1"/>
    <dgm:cxn modelId="{E59C214C-ED51-4174-9B03-67263CC63632}" type="presParOf" srcId="{A23B9148-FD23-4103-B85A-D128F7690779}" destId="{020951CD-AA0D-4DCD-85F1-D6EC41266BFC}" srcOrd="0" destOrd="0" presId="urn:microsoft.com/office/officeart/2005/8/layout/hierarchy1"/>
    <dgm:cxn modelId="{8517D33A-438E-42EC-9C6D-D324DD4C6A2D}" type="presParOf" srcId="{020951CD-AA0D-4DCD-85F1-D6EC41266BFC}" destId="{F5A92DAE-D73D-4EAD-BA63-8BCBD45673F2}" srcOrd="0" destOrd="0" presId="urn:microsoft.com/office/officeart/2005/8/layout/hierarchy1"/>
    <dgm:cxn modelId="{CAD7AFEA-313B-4D55-BD0E-1F4B3F36674A}" type="presParOf" srcId="{020951CD-AA0D-4DCD-85F1-D6EC41266BFC}" destId="{E6305280-AAD8-4A96-BE1C-7342FB0F351D}" srcOrd="1" destOrd="0" presId="urn:microsoft.com/office/officeart/2005/8/layout/hierarchy1"/>
    <dgm:cxn modelId="{1BB8D827-3F47-442F-9B1E-52F86DF24CC4}" type="presParOf" srcId="{A23B9148-FD23-4103-B85A-D128F7690779}" destId="{58DAFA5E-1EEE-4BBA-ADB7-DAF7B5E12071}" srcOrd="1" destOrd="0" presId="urn:microsoft.com/office/officeart/2005/8/layout/hierarchy1"/>
    <dgm:cxn modelId="{FE38C2F9-F069-4C9B-88D8-46DFDF07C68D}" type="presParOf" srcId="{A1F6391E-E3CD-4766-B30D-212EB16C8ABC}" destId="{7A256CC3-55CB-431F-AA16-08FF07B45CA3}" srcOrd="3" destOrd="0" presId="urn:microsoft.com/office/officeart/2005/8/layout/hierarchy1"/>
    <dgm:cxn modelId="{B056E07E-5FAB-44A4-B8BC-C7BFB7FDC61F}" type="presParOf" srcId="{7A256CC3-55CB-431F-AA16-08FF07B45CA3}" destId="{71C1E523-A207-44B5-B3EA-3AC6637CC99D}" srcOrd="0" destOrd="0" presId="urn:microsoft.com/office/officeart/2005/8/layout/hierarchy1"/>
    <dgm:cxn modelId="{A023DE45-A167-4947-985D-EAEE4564EFCF}" type="presParOf" srcId="{71C1E523-A207-44B5-B3EA-3AC6637CC99D}" destId="{BFE212A8-9D98-491B-8F80-0B8E652E92F6}" srcOrd="0" destOrd="0" presId="urn:microsoft.com/office/officeart/2005/8/layout/hierarchy1"/>
    <dgm:cxn modelId="{288092B6-0CF7-42EC-A1AF-F15AEEA1792B}" type="presParOf" srcId="{71C1E523-A207-44B5-B3EA-3AC6637CC99D}" destId="{84D36853-EEE1-4DC1-9577-6B1F94A7BC6C}" srcOrd="1" destOrd="0" presId="urn:microsoft.com/office/officeart/2005/8/layout/hierarchy1"/>
    <dgm:cxn modelId="{7BFACED4-425F-45D7-A40A-6579CDFF40F3}" type="presParOf" srcId="{7A256CC3-55CB-431F-AA16-08FF07B45CA3}" destId="{F150DE96-1F65-4DEB-BDD6-7B4080B397D1}" srcOrd="1" destOrd="0" presId="urn:microsoft.com/office/officeart/2005/8/layout/hierarchy1"/>
    <dgm:cxn modelId="{24C4F1F1-0B9A-4C3E-B79A-3E66AEC6A38D}" type="presParOf" srcId="{A1F6391E-E3CD-4766-B30D-212EB16C8ABC}" destId="{ACFCA58A-9579-4EEA-98F7-B94D3C6AB129}" srcOrd="4" destOrd="0" presId="urn:microsoft.com/office/officeart/2005/8/layout/hierarchy1"/>
    <dgm:cxn modelId="{26D46357-E73C-4E4F-8464-46C60C8CCFDE}" type="presParOf" srcId="{ACFCA58A-9579-4EEA-98F7-B94D3C6AB129}" destId="{AA4D8C6F-6B88-41D7-B0F2-865FBC63F4D8}" srcOrd="0" destOrd="0" presId="urn:microsoft.com/office/officeart/2005/8/layout/hierarchy1"/>
    <dgm:cxn modelId="{8B034967-CEF2-4AE4-AB04-6374A3446644}" type="presParOf" srcId="{AA4D8C6F-6B88-41D7-B0F2-865FBC63F4D8}" destId="{E9F63477-6CCD-4B93-9F37-9355D9A4A624}" srcOrd="0" destOrd="0" presId="urn:microsoft.com/office/officeart/2005/8/layout/hierarchy1"/>
    <dgm:cxn modelId="{81A4788A-38D4-416A-8A77-5DEE2F2FBFB4}" type="presParOf" srcId="{AA4D8C6F-6B88-41D7-B0F2-865FBC63F4D8}" destId="{8FD477EA-6BAC-4956-8378-CA04E6765CA2}" srcOrd="1" destOrd="0" presId="urn:microsoft.com/office/officeart/2005/8/layout/hierarchy1"/>
    <dgm:cxn modelId="{24611784-2A5C-466D-917B-722244FB50C6}" type="presParOf" srcId="{ACFCA58A-9579-4EEA-98F7-B94D3C6AB129}" destId="{E5261010-6129-42E3-9CBA-7AA4F583CB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rgbClr val="45AFAD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DF7603A-E5A3-4DE8-A785-7C93EB29B05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059AC51-C3D0-4CB2-B556-0307686F3B8B}">
      <dgm:prSet custT="1"/>
      <dgm:spPr/>
      <dgm:t>
        <a:bodyPr/>
        <a:lstStyle/>
        <a:p>
          <a:r>
            <a:rPr lang="fr-FR" sz="1600" b="1" dirty="0"/>
            <a:t>INPUT</a:t>
          </a:r>
          <a:r>
            <a:rPr lang="fr-FR" sz="1600" dirty="0"/>
            <a:t> </a:t>
          </a:r>
          <a:r>
            <a:rPr lang="fr-FR" sz="1400" dirty="0"/>
            <a:t>: </a:t>
          </a:r>
          <a:r>
            <a:rPr lang="fr-FR" sz="1400" b="1" dirty="0"/>
            <a:t>Dictionnaire de </a:t>
          </a:r>
          <a:r>
            <a:rPr lang="fr-FR" sz="1400" b="1" dirty="0" err="1"/>
            <a:t>dataframe</a:t>
          </a:r>
          <a:r>
            <a:rPr lang="fr-FR" sz="1400" b="1" dirty="0"/>
            <a:t> – Key (Année), Lignes (Pays), Colonnes (Indicateurs retenus)</a:t>
          </a:r>
        </a:p>
      </dgm:t>
    </dgm:pt>
    <dgm:pt modelId="{A009F14C-68CA-4913-9944-7C4A038C32A6}" type="parTrans" cxnId="{635C9CCF-839B-4EFF-AF15-4EE23D67E1A4}">
      <dgm:prSet/>
      <dgm:spPr/>
      <dgm:t>
        <a:bodyPr/>
        <a:lstStyle/>
        <a:p>
          <a:endParaRPr lang="fr-FR"/>
        </a:p>
      </dgm:t>
    </dgm:pt>
    <dgm:pt modelId="{3D09733E-545F-47A7-B850-BDF8401CB69D}" type="sibTrans" cxnId="{635C9CCF-839B-4EFF-AF15-4EE23D67E1A4}">
      <dgm:prSet/>
      <dgm:spPr/>
      <dgm:t>
        <a:bodyPr/>
        <a:lstStyle/>
        <a:p>
          <a:endParaRPr lang="fr-FR"/>
        </a:p>
      </dgm:t>
    </dgm:pt>
    <dgm:pt modelId="{D340CC70-D3AA-4861-A171-CFFDD7220E3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sz="1400" b="1" i="0" u="sng" dirty="0"/>
            <a:t>Étape 1 </a:t>
          </a:r>
          <a:r>
            <a:rPr lang="fr-FR" sz="1400" i="0" dirty="0"/>
            <a:t>: </a:t>
          </a:r>
          <a:r>
            <a:rPr lang="fr-FR" sz="1400" b="1" i="0" dirty="0"/>
            <a:t>Normaliser les indicateurs pour chaque année (Min-max </a:t>
          </a:r>
          <a:r>
            <a:rPr lang="fr-FR" sz="1400" b="1" i="0" dirty="0" err="1"/>
            <a:t>scaling</a:t>
          </a:r>
          <a:r>
            <a:rPr lang="fr-FR" sz="1400" b="1" i="0" dirty="0"/>
            <a:t>) </a:t>
          </a:r>
        </a:p>
      </dgm:t>
    </dgm:pt>
    <dgm:pt modelId="{5CC5826D-AD3C-4523-BDA8-2BDA5EB62AE4}" type="parTrans" cxnId="{7C21AE2B-1105-48CE-977B-0619A0DC2657}">
      <dgm:prSet/>
      <dgm:spPr/>
      <dgm:t>
        <a:bodyPr/>
        <a:lstStyle/>
        <a:p>
          <a:endParaRPr lang="fr-FR"/>
        </a:p>
      </dgm:t>
    </dgm:pt>
    <dgm:pt modelId="{7A53538F-9F4E-4DB5-B825-73BD44A7DE68}" type="sibTrans" cxnId="{7C21AE2B-1105-48CE-977B-0619A0DC2657}">
      <dgm:prSet/>
      <dgm:spPr/>
      <dgm:t>
        <a:bodyPr/>
        <a:lstStyle/>
        <a:p>
          <a:endParaRPr lang="fr-FR"/>
        </a:p>
      </dgm:t>
    </dgm:pt>
    <dgm:pt modelId="{58BDEB12-95F2-475D-9E15-1CB472FFB38B}">
      <dgm:prSet custT="1"/>
      <dgm:spPr/>
      <dgm:t>
        <a:bodyPr/>
        <a:lstStyle/>
        <a:p>
          <a:r>
            <a:rPr lang="fr-FR" sz="1400" b="1" i="0" u="sng" dirty="0"/>
            <a:t>Étape 2 </a:t>
          </a:r>
          <a:r>
            <a:rPr lang="fr-FR" sz="1400" i="0" dirty="0"/>
            <a:t>: </a:t>
          </a:r>
          <a:r>
            <a:rPr lang="fr-FR" sz="1400" b="1" i="0" dirty="0"/>
            <a:t>Pondérer les indicateurs pour chaque année (Poids égaux)</a:t>
          </a:r>
          <a:endParaRPr lang="fr-FR" sz="1400" b="1" dirty="0"/>
        </a:p>
      </dgm:t>
    </dgm:pt>
    <dgm:pt modelId="{6BF7FB63-5CAF-4094-9DBA-8EDDE51800B4}" type="parTrans" cxnId="{069D9DCF-55F5-442C-A8DD-3AF797FB3BA6}">
      <dgm:prSet/>
      <dgm:spPr/>
      <dgm:t>
        <a:bodyPr/>
        <a:lstStyle/>
        <a:p>
          <a:endParaRPr lang="fr-FR"/>
        </a:p>
      </dgm:t>
    </dgm:pt>
    <dgm:pt modelId="{978167C8-878D-4A63-81F8-ABDAC91EB05C}" type="sibTrans" cxnId="{069D9DCF-55F5-442C-A8DD-3AF797FB3BA6}">
      <dgm:prSet/>
      <dgm:spPr/>
      <dgm:t>
        <a:bodyPr/>
        <a:lstStyle/>
        <a:p>
          <a:endParaRPr lang="fr-FR"/>
        </a:p>
      </dgm:t>
    </dgm:pt>
    <dgm:pt modelId="{1F1604C1-2524-4788-9B28-E51EC8B8E76C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sz="1400" b="1" i="0" u="sng" dirty="0"/>
            <a:t>Étape 3 </a:t>
          </a:r>
          <a:r>
            <a:rPr lang="fr-FR" sz="1400" i="0" dirty="0"/>
            <a:t>: </a:t>
          </a:r>
          <a:r>
            <a:rPr lang="fr-FR" sz="1400" b="1" i="0" dirty="0"/>
            <a:t>Calculer les scores pour chaque année (Somme pondérée des indicateurs) </a:t>
          </a:r>
        </a:p>
      </dgm:t>
    </dgm:pt>
    <dgm:pt modelId="{E20BB023-ED91-495F-8823-F5C2B5B5FD22}" type="parTrans" cxnId="{205F08E2-E980-423E-BCAB-C66D7BC48B00}">
      <dgm:prSet/>
      <dgm:spPr/>
      <dgm:t>
        <a:bodyPr/>
        <a:lstStyle/>
        <a:p>
          <a:endParaRPr lang="fr-FR"/>
        </a:p>
      </dgm:t>
    </dgm:pt>
    <dgm:pt modelId="{56DD891D-D62C-4547-BD27-E0907879DFF0}" type="sibTrans" cxnId="{205F08E2-E980-423E-BCAB-C66D7BC48B00}">
      <dgm:prSet/>
      <dgm:spPr/>
      <dgm:t>
        <a:bodyPr/>
        <a:lstStyle/>
        <a:p>
          <a:endParaRPr lang="fr-FR"/>
        </a:p>
      </dgm:t>
    </dgm:pt>
    <dgm:pt modelId="{0747972B-BFEC-4507-9CD8-4C2E2CD5F65D}">
      <dgm:prSet custT="1"/>
      <dgm:spPr/>
      <dgm:t>
        <a:bodyPr/>
        <a:lstStyle/>
        <a:p>
          <a:r>
            <a:rPr lang="fr-FR" sz="1400" b="1" i="0" u="sng" dirty="0"/>
            <a:t>Étape 4 </a:t>
          </a:r>
          <a:r>
            <a:rPr lang="fr-FR" sz="1400" i="0" dirty="0"/>
            <a:t>: </a:t>
          </a:r>
          <a:r>
            <a:rPr lang="fr-FR" sz="1400" b="1" i="0" dirty="0"/>
            <a:t>Classer et Sélectionner </a:t>
          </a:r>
          <a:br>
            <a:rPr lang="fr-FR" sz="1400" b="1" i="0" dirty="0"/>
          </a:br>
          <a:r>
            <a:rPr lang="fr-FR" sz="1400" b="1" i="0" dirty="0"/>
            <a:t>(Classement des scores et sélection des N meilleurs)</a:t>
          </a:r>
        </a:p>
      </dgm:t>
    </dgm:pt>
    <dgm:pt modelId="{3F2B5EBF-7952-4571-9347-5004D6E83E43}" type="parTrans" cxnId="{BBF058B4-2067-4DF9-9BC8-0A92B02200FD}">
      <dgm:prSet/>
      <dgm:spPr/>
      <dgm:t>
        <a:bodyPr/>
        <a:lstStyle/>
        <a:p>
          <a:endParaRPr lang="fr-FR"/>
        </a:p>
      </dgm:t>
    </dgm:pt>
    <dgm:pt modelId="{C320163E-E286-4333-B557-E1D2791154D9}" type="sibTrans" cxnId="{BBF058B4-2067-4DF9-9BC8-0A92B02200FD}">
      <dgm:prSet/>
      <dgm:spPr/>
      <dgm:t>
        <a:bodyPr/>
        <a:lstStyle/>
        <a:p>
          <a:endParaRPr lang="fr-FR"/>
        </a:p>
      </dgm:t>
    </dgm:pt>
    <dgm:pt modelId="{6A9731BE-1C70-46AF-B24F-5FDBBBE40C3A}" type="pres">
      <dgm:prSet presAssocID="{9DF7603A-E5A3-4DE8-A785-7C93EB29B05F}" presName="outerComposite" presStyleCnt="0">
        <dgm:presLayoutVars>
          <dgm:chMax val="5"/>
          <dgm:dir/>
          <dgm:resizeHandles val="exact"/>
        </dgm:presLayoutVars>
      </dgm:prSet>
      <dgm:spPr/>
    </dgm:pt>
    <dgm:pt modelId="{0001C350-BDC6-41D4-B574-F96254E8120F}" type="pres">
      <dgm:prSet presAssocID="{9DF7603A-E5A3-4DE8-A785-7C93EB29B05F}" presName="dummyMaxCanvas" presStyleCnt="0">
        <dgm:presLayoutVars/>
      </dgm:prSet>
      <dgm:spPr/>
    </dgm:pt>
    <dgm:pt modelId="{0B728161-E768-4D14-A744-34DA24B93AA3}" type="pres">
      <dgm:prSet presAssocID="{9DF7603A-E5A3-4DE8-A785-7C93EB29B05F}" presName="FiveNodes_1" presStyleLbl="node1" presStyleIdx="0" presStyleCnt="5">
        <dgm:presLayoutVars>
          <dgm:bulletEnabled val="1"/>
        </dgm:presLayoutVars>
      </dgm:prSet>
      <dgm:spPr/>
    </dgm:pt>
    <dgm:pt modelId="{1FDB388E-6FD9-434E-9259-284B75194D61}" type="pres">
      <dgm:prSet presAssocID="{9DF7603A-E5A3-4DE8-A785-7C93EB29B05F}" presName="FiveNodes_2" presStyleLbl="node1" presStyleIdx="1" presStyleCnt="5">
        <dgm:presLayoutVars>
          <dgm:bulletEnabled val="1"/>
        </dgm:presLayoutVars>
      </dgm:prSet>
      <dgm:spPr/>
    </dgm:pt>
    <dgm:pt modelId="{9599CEA1-6FB1-4C8D-A810-F809CA6E1798}" type="pres">
      <dgm:prSet presAssocID="{9DF7603A-E5A3-4DE8-A785-7C93EB29B05F}" presName="FiveNodes_3" presStyleLbl="node1" presStyleIdx="2" presStyleCnt="5">
        <dgm:presLayoutVars>
          <dgm:bulletEnabled val="1"/>
        </dgm:presLayoutVars>
      </dgm:prSet>
      <dgm:spPr/>
    </dgm:pt>
    <dgm:pt modelId="{378D3DAA-685C-433A-8791-F9912C4583C0}" type="pres">
      <dgm:prSet presAssocID="{9DF7603A-E5A3-4DE8-A785-7C93EB29B05F}" presName="FiveNodes_4" presStyleLbl="node1" presStyleIdx="3" presStyleCnt="5">
        <dgm:presLayoutVars>
          <dgm:bulletEnabled val="1"/>
        </dgm:presLayoutVars>
      </dgm:prSet>
      <dgm:spPr/>
    </dgm:pt>
    <dgm:pt modelId="{93527F46-AD1D-4C28-87F0-3988B75ABE87}" type="pres">
      <dgm:prSet presAssocID="{9DF7603A-E5A3-4DE8-A785-7C93EB29B05F}" presName="FiveNodes_5" presStyleLbl="node1" presStyleIdx="4" presStyleCnt="5">
        <dgm:presLayoutVars>
          <dgm:bulletEnabled val="1"/>
        </dgm:presLayoutVars>
      </dgm:prSet>
      <dgm:spPr/>
    </dgm:pt>
    <dgm:pt modelId="{E0A9FDD5-FEF5-4932-BB3E-88B6ACE7EE14}" type="pres">
      <dgm:prSet presAssocID="{9DF7603A-E5A3-4DE8-A785-7C93EB29B05F}" presName="FiveConn_1-2" presStyleLbl="fgAccFollowNode1" presStyleIdx="0" presStyleCnt="4">
        <dgm:presLayoutVars>
          <dgm:bulletEnabled val="1"/>
        </dgm:presLayoutVars>
      </dgm:prSet>
      <dgm:spPr/>
    </dgm:pt>
    <dgm:pt modelId="{3C7CA8BB-4BC6-430A-B9B7-6497EB3C111F}" type="pres">
      <dgm:prSet presAssocID="{9DF7603A-E5A3-4DE8-A785-7C93EB29B05F}" presName="FiveConn_2-3" presStyleLbl="fgAccFollowNode1" presStyleIdx="1" presStyleCnt="4">
        <dgm:presLayoutVars>
          <dgm:bulletEnabled val="1"/>
        </dgm:presLayoutVars>
      </dgm:prSet>
      <dgm:spPr/>
    </dgm:pt>
    <dgm:pt modelId="{6FBD6D27-4F4A-4CA3-AC95-67083A13C66D}" type="pres">
      <dgm:prSet presAssocID="{9DF7603A-E5A3-4DE8-A785-7C93EB29B05F}" presName="FiveConn_3-4" presStyleLbl="fgAccFollowNode1" presStyleIdx="2" presStyleCnt="4">
        <dgm:presLayoutVars>
          <dgm:bulletEnabled val="1"/>
        </dgm:presLayoutVars>
      </dgm:prSet>
      <dgm:spPr/>
    </dgm:pt>
    <dgm:pt modelId="{F9C9F66D-1785-4493-BD69-976EBBAC612C}" type="pres">
      <dgm:prSet presAssocID="{9DF7603A-E5A3-4DE8-A785-7C93EB29B05F}" presName="FiveConn_4-5" presStyleLbl="fgAccFollowNode1" presStyleIdx="3" presStyleCnt="4">
        <dgm:presLayoutVars>
          <dgm:bulletEnabled val="1"/>
        </dgm:presLayoutVars>
      </dgm:prSet>
      <dgm:spPr/>
    </dgm:pt>
    <dgm:pt modelId="{9AF1D6C3-CCFE-4470-AF4D-60D83D79AB4A}" type="pres">
      <dgm:prSet presAssocID="{9DF7603A-E5A3-4DE8-A785-7C93EB29B05F}" presName="FiveNodes_1_text" presStyleLbl="node1" presStyleIdx="4" presStyleCnt="5">
        <dgm:presLayoutVars>
          <dgm:bulletEnabled val="1"/>
        </dgm:presLayoutVars>
      </dgm:prSet>
      <dgm:spPr/>
    </dgm:pt>
    <dgm:pt modelId="{1D8F2C11-D24A-4A29-9FD3-5E34FF280F54}" type="pres">
      <dgm:prSet presAssocID="{9DF7603A-E5A3-4DE8-A785-7C93EB29B05F}" presName="FiveNodes_2_text" presStyleLbl="node1" presStyleIdx="4" presStyleCnt="5">
        <dgm:presLayoutVars>
          <dgm:bulletEnabled val="1"/>
        </dgm:presLayoutVars>
      </dgm:prSet>
      <dgm:spPr/>
    </dgm:pt>
    <dgm:pt modelId="{644B7911-BCF1-4D76-B9BB-B3A7F37F7CA7}" type="pres">
      <dgm:prSet presAssocID="{9DF7603A-E5A3-4DE8-A785-7C93EB29B05F}" presName="FiveNodes_3_text" presStyleLbl="node1" presStyleIdx="4" presStyleCnt="5">
        <dgm:presLayoutVars>
          <dgm:bulletEnabled val="1"/>
        </dgm:presLayoutVars>
      </dgm:prSet>
      <dgm:spPr/>
    </dgm:pt>
    <dgm:pt modelId="{A2E91BB9-372E-4F22-8524-310EBA44F095}" type="pres">
      <dgm:prSet presAssocID="{9DF7603A-E5A3-4DE8-A785-7C93EB29B05F}" presName="FiveNodes_4_text" presStyleLbl="node1" presStyleIdx="4" presStyleCnt="5">
        <dgm:presLayoutVars>
          <dgm:bulletEnabled val="1"/>
        </dgm:presLayoutVars>
      </dgm:prSet>
      <dgm:spPr/>
    </dgm:pt>
    <dgm:pt modelId="{404E3EB2-4578-43FA-BE9C-DC106C3AEB71}" type="pres">
      <dgm:prSet presAssocID="{9DF7603A-E5A3-4DE8-A785-7C93EB29B05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20F4322-44A2-44A3-BD76-0DF3B4DB6E39}" type="presOf" srcId="{58BDEB12-95F2-475D-9E15-1CB472FFB38B}" destId="{644B7911-BCF1-4D76-B9BB-B3A7F37F7CA7}" srcOrd="1" destOrd="0" presId="urn:microsoft.com/office/officeart/2005/8/layout/vProcess5"/>
    <dgm:cxn modelId="{7C21AE2B-1105-48CE-977B-0619A0DC2657}" srcId="{9DF7603A-E5A3-4DE8-A785-7C93EB29B05F}" destId="{D340CC70-D3AA-4861-A171-CFFDD7220E38}" srcOrd="1" destOrd="0" parTransId="{5CC5826D-AD3C-4523-BDA8-2BDA5EB62AE4}" sibTransId="{7A53538F-9F4E-4DB5-B825-73BD44A7DE68}"/>
    <dgm:cxn modelId="{01865139-27F8-4BEB-846D-62E4D5091541}" type="presOf" srcId="{1F1604C1-2524-4788-9B28-E51EC8B8E76C}" destId="{378D3DAA-685C-433A-8791-F9912C4583C0}" srcOrd="0" destOrd="0" presId="urn:microsoft.com/office/officeart/2005/8/layout/vProcess5"/>
    <dgm:cxn modelId="{3FEE373F-772E-4A8B-A68C-64F109B15637}" type="presOf" srcId="{3D09733E-545F-47A7-B850-BDF8401CB69D}" destId="{E0A9FDD5-FEF5-4932-BB3E-88B6ACE7EE14}" srcOrd="0" destOrd="0" presId="urn:microsoft.com/office/officeart/2005/8/layout/vProcess5"/>
    <dgm:cxn modelId="{03489C6E-C92F-4A64-A13A-4B7F1DC55FD7}" type="presOf" srcId="{1F1604C1-2524-4788-9B28-E51EC8B8E76C}" destId="{A2E91BB9-372E-4F22-8524-310EBA44F095}" srcOrd="1" destOrd="0" presId="urn:microsoft.com/office/officeart/2005/8/layout/vProcess5"/>
    <dgm:cxn modelId="{B599356F-3C63-479C-A52C-D6A223034CE0}" type="presOf" srcId="{9DF7603A-E5A3-4DE8-A785-7C93EB29B05F}" destId="{6A9731BE-1C70-46AF-B24F-5FDBBBE40C3A}" srcOrd="0" destOrd="0" presId="urn:microsoft.com/office/officeart/2005/8/layout/vProcess5"/>
    <dgm:cxn modelId="{164D2354-EB69-46CB-89E5-CC9F8BAF30B8}" type="presOf" srcId="{D340CC70-D3AA-4861-A171-CFFDD7220E38}" destId="{1FDB388E-6FD9-434E-9259-284B75194D61}" srcOrd="0" destOrd="0" presId="urn:microsoft.com/office/officeart/2005/8/layout/vProcess5"/>
    <dgm:cxn modelId="{320CEA54-7544-4E8B-BC79-A4E1071C08E8}" type="presOf" srcId="{D340CC70-D3AA-4861-A171-CFFDD7220E38}" destId="{1D8F2C11-D24A-4A29-9FD3-5E34FF280F54}" srcOrd="1" destOrd="0" presId="urn:microsoft.com/office/officeart/2005/8/layout/vProcess5"/>
    <dgm:cxn modelId="{CB204E58-EDF2-453D-BB95-10E61257C80F}" type="presOf" srcId="{7A53538F-9F4E-4DB5-B825-73BD44A7DE68}" destId="{3C7CA8BB-4BC6-430A-B9B7-6497EB3C111F}" srcOrd="0" destOrd="0" presId="urn:microsoft.com/office/officeart/2005/8/layout/vProcess5"/>
    <dgm:cxn modelId="{E012D37C-3A93-44E1-A79E-E2C43549A85F}" type="presOf" srcId="{978167C8-878D-4A63-81F8-ABDAC91EB05C}" destId="{6FBD6D27-4F4A-4CA3-AC95-67083A13C66D}" srcOrd="0" destOrd="0" presId="urn:microsoft.com/office/officeart/2005/8/layout/vProcess5"/>
    <dgm:cxn modelId="{ACC15582-0B23-4DBD-8912-8DA6112B6CD4}" type="presOf" srcId="{3059AC51-C3D0-4CB2-B556-0307686F3B8B}" destId="{9AF1D6C3-CCFE-4470-AF4D-60D83D79AB4A}" srcOrd="1" destOrd="0" presId="urn:microsoft.com/office/officeart/2005/8/layout/vProcess5"/>
    <dgm:cxn modelId="{9CCB6493-700F-4A1F-9728-3CA4C93FD23A}" type="presOf" srcId="{56DD891D-D62C-4547-BD27-E0907879DFF0}" destId="{F9C9F66D-1785-4493-BD69-976EBBAC612C}" srcOrd="0" destOrd="0" presId="urn:microsoft.com/office/officeart/2005/8/layout/vProcess5"/>
    <dgm:cxn modelId="{6422039C-6CE0-4558-A531-D0729D417B01}" type="presOf" srcId="{0747972B-BFEC-4507-9CD8-4C2E2CD5F65D}" destId="{93527F46-AD1D-4C28-87F0-3988B75ABE87}" srcOrd="0" destOrd="0" presId="urn:microsoft.com/office/officeart/2005/8/layout/vProcess5"/>
    <dgm:cxn modelId="{BBF058B4-2067-4DF9-9BC8-0A92B02200FD}" srcId="{9DF7603A-E5A3-4DE8-A785-7C93EB29B05F}" destId="{0747972B-BFEC-4507-9CD8-4C2E2CD5F65D}" srcOrd="4" destOrd="0" parTransId="{3F2B5EBF-7952-4571-9347-5004D6E83E43}" sibTransId="{C320163E-E286-4333-B557-E1D2791154D9}"/>
    <dgm:cxn modelId="{C04BF0B4-D99B-4D19-846A-DBA75E6C1A17}" type="presOf" srcId="{3059AC51-C3D0-4CB2-B556-0307686F3B8B}" destId="{0B728161-E768-4D14-A744-34DA24B93AA3}" srcOrd="0" destOrd="0" presId="urn:microsoft.com/office/officeart/2005/8/layout/vProcess5"/>
    <dgm:cxn modelId="{89F7CBB5-D86E-4CA2-AD66-5EA4FA55B81E}" type="presOf" srcId="{58BDEB12-95F2-475D-9E15-1CB472FFB38B}" destId="{9599CEA1-6FB1-4C8D-A810-F809CA6E1798}" srcOrd="0" destOrd="0" presId="urn:microsoft.com/office/officeart/2005/8/layout/vProcess5"/>
    <dgm:cxn modelId="{635C9CCF-839B-4EFF-AF15-4EE23D67E1A4}" srcId="{9DF7603A-E5A3-4DE8-A785-7C93EB29B05F}" destId="{3059AC51-C3D0-4CB2-B556-0307686F3B8B}" srcOrd="0" destOrd="0" parTransId="{A009F14C-68CA-4913-9944-7C4A038C32A6}" sibTransId="{3D09733E-545F-47A7-B850-BDF8401CB69D}"/>
    <dgm:cxn modelId="{069D9DCF-55F5-442C-A8DD-3AF797FB3BA6}" srcId="{9DF7603A-E5A3-4DE8-A785-7C93EB29B05F}" destId="{58BDEB12-95F2-475D-9E15-1CB472FFB38B}" srcOrd="2" destOrd="0" parTransId="{6BF7FB63-5CAF-4094-9DBA-8EDDE51800B4}" sibTransId="{978167C8-878D-4A63-81F8-ABDAC91EB05C}"/>
    <dgm:cxn modelId="{CD3640D2-CD4C-4066-9C47-3215A9C868B3}" type="presOf" srcId="{0747972B-BFEC-4507-9CD8-4C2E2CD5F65D}" destId="{404E3EB2-4578-43FA-BE9C-DC106C3AEB71}" srcOrd="1" destOrd="0" presId="urn:microsoft.com/office/officeart/2005/8/layout/vProcess5"/>
    <dgm:cxn modelId="{205F08E2-E980-423E-BCAB-C66D7BC48B00}" srcId="{9DF7603A-E5A3-4DE8-A785-7C93EB29B05F}" destId="{1F1604C1-2524-4788-9B28-E51EC8B8E76C}" srcOrd="3" destOrd="0" parTransId="{E20BB023-ED91-495F-8823-F5C2B5B5FD22}" sibTransId="{56DD891D-D62C-4547-BD27-E0907879DFF0}"/>
    <dgm:cxn modelId="{08BB7056-3CD6-4E48-9A53-E41EE377E6CF}" type="presParOf" srcId="{6A9731BE-1C70-46AF-B24F-5FDBBBE40C3A}" destId="{0001C350-BDC6-41D4-B574-F96254E8120F}" srcOrd="0" destOrd="0" presId="urn:microsoft.com/office/officeart/2005/8/layout/vProcess5"/>
    <dgm:cxn modelId="{9503F1AF-1B64-4F8A-BAB6-F2A8F5ACC88E}" type="presParOf" srcId="{6A9731BE-1C70-46AF-B24F-5FDBBBE40C3A}" destId="{0B728161-E768-4D14-A744-34DA24B93AA3}" srcOrd="1" destOrd="0" presId="urn:microsoft.com/office/officeart/2005/8/layout/vProcess5"/>
    <dgm:cxn modelId="{67451110-A963-425E-AEF9-23C8E962BCE0}" type="presParOf" srcId="{6A9731BE-1C70-46AF-B24F-5FDBBBE40C3A}" destId="{1FDB388E-6FD9-434E-9259-284B75194D61}" srcOrd="2" destOrd="0" presId="urn:microsoft.com/office/officeart/2005/8/layout/vProcess5"/>
    <dgm:cxn modelId="{A99D2B62-9095-416C-AF0C-7EE3D67A1FCB}" type="presParOf" srcId="{6A9731BE-1C70-46AF-B24F-5FDBBBE40C3A}" destId="{9599CEA1-6FB1-4C8D-A810-F809CA6E1798}" srcOrd="3" destOrd="0" presId="urn:microsoft.com/office/officeart/2005/8/layout/vProcess5"/>
    <dgm:cxn modelId="{0C701FA2-BCBC-4DEB-BEC4-C4CC256B426F}" type="presParOf" srcId="{6A9731BE-1C70-46AF-B24F-5FDBBBE40C3A}" destId="{378D3DAA-685C-433A-8791-F9912C4583C0}" srcOrd="4" destOrd="0" presId="urn:microsoft.com/office/officeart/2005/8/layout/vProcess5"/>
    <dgm:cxn modelId="{9C8CAB23-9CAF-43C9-A2FE-52BC3A73168E}" type="presParOf" srcId="{6A9731BE-1C70-46AF-B24F-5FDBBBE40C3A}" destId="{93527F46-AD1D-4C28-87F0-3988B75ABE87}" srcOrd="5" destOrd="0" presId="urn:microsoft.com/office/officeart/2005/8/layout/vProcess5"/>
    <dgm:cxn modelId="{D0D13B8F-50D5-4CE3-A1F4-11BF9D3FF2A9}" type="presParOf" srcId="{6A9731BE-1C70-46AF-B24F-5FDBBBE40C3A}" destId="{E0A9FDD5-FEF5-4932-BB3E-88B6ACE7EE14}" srcOrd="6" destOrd="0" presId="urn:microsoft.com/office/officeart/2005/8/layout/vProcess5"/>
    <dgm:cxn modelId="{D7BD1A9B-D98F-4163-89F1-BB0C2710E760}" type="presParOf" srcId="{6A9731BE-1C70-46AF-B24F-5FDBBBE40C3A}" destId="{3C7CA8BB-4BC6-430A-B9B7-6497EB3C111F}" srcOrd="7" destOrd="0" presId="urn:microsoft.com/office/officeart/2005/8/layout/vProcess5"/>
    <dgm:cxn modelId="{D26D12AB-E16A-4D2B-890A-73FC486A63D5}" type="presParOf" srcId="{6A9731BE-1C70-46AF-B24F-5FDBBBE40C3A}" destId="{6FBD6D27-4F4A-4CA3-AC95-67083A13C66D}" srcOrd="8" destOrd="0" presId="urn:microsoft.com/office/officeart/2005/8/layout/vProcess5"/>
    <dgm:cxn modelId="{AE9C2C0C-66B0-4270-B2FE-60B5543B78C8}" type="presParOf" srcId="{6A9731BE-1C70-46AF-B24F-5FDBBBE40C3A}" destId="{F9C9F66D-1785-4493-BD69-976EBBAC612C}" srcOrd="9" destOrd="0" presId="urn:microsoft.com/office/officeart/2005/8/layout/vProcess5"/>
    <dgm:cxn modelId="{E3B88FA2-E5D8-4EC0-A0D1-57961EA309D9}" type="presParOf" srcId="{6A9731BE-1C70-46AF-B24F-5FDBBBE40C3A}" destId="{9AF1D6C3-CCFE-4470-AF4D-60D83D79AB4A}" srcOrd="10" destOrd="0" presId="urn:microsoft.com/office/officeart/2005/8/layout/vProcess5"/>
    <dgm:cxn modelId="{3C7C7F9B-1572-4FDF-9FA2-5908DB751925}" type="presParOf" srcId="{6A9731BE-1C70-46AF-B24F-5FDBBBE40C3A}" destId="{1D8F2C11-D24A-4A29-9FD3-5E34FF280F54}" srcOrd="11" destOrd="0" presId="urn:microsoft.com/office/officeart/2005/8/layout/vProcess5"/>
    <dgm:cxn modelId="{9C23B9D5-2B27-46D0-A405-CDC843D35708}" type="presParOf" srcId="{6A9731BE-1C70-46AF-B24F-5FDBBBE40C3A}" destId="{644B7911-BCF1-4D76-B9BB-B3A7F37F7CA7}" srcOrd="12" destOrd="0" presId="urn:microsoft.com/office/officeart/2005/8/layout/vProcess5"/>
    <dgm:cxn modelId="{5110C2B5-F8ED-48AE-9701-AFD7F019EE35}" type="presParOf" srcId="{6A9731BE-1C70-46AF-B24F-5FDBBBE40C3A}" destId="{A2E91BB9-372E-4F22-8524-310EBA44F095}" srcOrd="13" destOrd="0" presId="urn:microsoft.com/office/officeart/2005/8/layout/vProcess5"/>
    <dgm:cxn modelId="{860B6AB8-F680-4CC2-909C-342CB7CBF84A}" type="presParOf" srcId="{6A9731BE-1C70-46AF-B24F-5FDBBBE40C3A}" destId="{404E3EB2-4578-43FA-BE9C-DC106C3AEB7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6D8044-BC98-462D-B744-2C9BBD3990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B9C3E-74AC-4718-BDC9-F31D3F4C58FC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  <a:t>1. </a:t>
          </a:r>
          <a:b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  <a:t>Description du dataset</a:t>
          </a:r>
          <a:endParaRPr lang="en-US" b="1" dirty="0">
            <a:solidFill>
              <a:schemeClr val="tx1"/>
            </a:solidFill>
          </a:endParaRPr>
        </a:p>
      </dgm:t>
    </dgm:pt>
    <dgm:pt modelId="{ED4A0451-4B28-42EF-8DA6-A6723802611E}" type="parTrans" cxnId="{2F08B124-44A3-4CF0-9C66-897ABE6A2539}">
      <dgm:prSet/>
      <dgm:spPr/>
      <dgm:t>
        <a:bodyPr/>
        <a:lstStyle/>
        <a:p>
          <a:endParaRPr lang="en-US"/>
        </a:p>
      </dgm:t>
    </dgm:pt>
    <dgm:pt modelId="{BE5A848E-0E36-46D7-A4ED-6F8DF9A5EFA4}" type="sibTrans" cxnId="{2F08B124-44A3-4CF0-9C66-897ABE6A2539}">
      <dgm:prSet/>
      <dgm:spPr/>
      <dgm:t>
        <a:bodyPr/>
        <a:lstStyle/>
        <a:p>
          <a:endParaRPr lang="en-US"/>
        </a:p>
      </dgm:t>
    </dgm:pt>
    <dgm:pt modelId="{959956BB-E466-4A55-9B75-87D07703F70F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  <a:t>2. </a:t>
          </a:r>
          <a:b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b="1">
              <a:solidFill>
                <a:schemeClr val="tx1"/>
              </a:solidFill>
              <a:latin typeface="+mn-lt"/>
              <a:ea typeface="+mn-ea"/>
              <a:cs typeface="+mn-cs"/>
            </a:rPr>
            <a:t>Qualité des données</a:t>
          </a:r>
          <a:endParaRPr lang="en-US" b="1" dirty="0">
            <a:solidFill>
              <a:schemeClr val="tx1"/>
            </a:solidFill>
          </a:endParaRPr>
        </a:p>
      </dgm:t>
    </dgm:pt>
    <dgm:pt modelId="{9D2C9C7D-3875-45CE-8FF7-C229816B58E3}" type="parTrans" cxnId="{F912DA6C-E580-4D0F-B3E7-49F1D2F2DD87}">
      <dgm:prSet/>
      <dgm:spPr/>
      <dgm:t>
        <a:bodyPr/>
        <a:lstStyle/>
        <a:p>
          <a:endParaRPr lang="en-US"/>
        </a:p>
      </dgm:t>
    </dgm:pt>
    <dgm:pt modelId="{5A1FA13A-BB5C-458E-A1FC-43D849574DB4}" type="sibTrans" cxnId="{F912DA6C-E580-4D0F-B3E7-49F1D2F2DD87}">
      <dgm:prSet/>
      <dgm:spPr/>
      <dgm:t>
        <a:bodyPr/>
        <a:lstStyle/>
        <a:p>
          <a:endParaRPr lang="en-US"/>
        </a:p>
      </dgm:t>
    </dgm:pt>
    <dgm:pt modelId="{A1F6391E-E3CD-4766-B30D-212EB16C8ABC}" type="pres">
      <dgm:prSet presAssocID="{076D8044-BC98-462D-B744-2C9BBD3990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3D9B88-E6BD-4187-9A66-C224CB76108D}" type="pres">
      <dgm:prSet presAssocID="{27EB9C3E-74AC-4718-BDC9-F31D3F4C58FC}" presName="hierRoot1" presStyleCnt="0"/>
      <dgm:spPr/>
    </dgm:pt>
    <dgm:pt modelId="{6A3F353C-1CCA-42D9-9318-13C983E67A2C}" type="pres">
      <dgm:prSet presAssocID="{27EB9C3E-74AC-4718-BDC9-F31D3F4C58FC}" presName="composite" presStyleCnt="0"/>
      <dgm:spPr/>
    </dgm:pt>
    <dgm:pt modelId="{E7F20C66-675A-480E-9A9D-D30F2395FB07}" type="pres">
      <dgm:prSet presAssocID="{27EB9C3E-74AC-4718-BDC9-F31D3F4C58FC}" presName="background" presStyleLbl="node0" presStyleIdx="0" presStyleCnt="2"/>
      <dgm:spPr/>
    </dgm:pt>
    <dgm:pt modelId="{F0A31F0C-82BE-4346-990C-B4D80FDDFCBC}" type="pres">
      <dgm:prSet presAssocID="{27EB9C3E-74AC-4718-BDC9-F31D3F4C58FC}" presName="text" presStyleLbl="fgAcc0" presStyleIdx="0" presStyleCnt="2">
        <dgm:presLayoutVars>
          <dgm:chPref val="3"/>
        </dgm:presLayoutVars>
      </dgm:prSet>
      <dgm:spPr/>
    </dgm:pt>
    <dgm:pt modelId="{DAAF4AD2-2EA6-4B7C-8046-C65A00AC9845}" type="pres">
      <dgm:prSet presAssocID="{27EB9C3E-74AC-4718-BDC9-F31D3F4C58FC}" presName="hierChild2" presStyleCnt="0"/>
      <dgm:spPr/>
    </dgm:pt>
    <dgm:pt modelId="{9FE2CF84-EC52-4FAD-A2D8-50FFE1A4901B}" type="pres">
      <dgm:prSet presAssocID="{959956BB-E466-4A55-9B75-87D07703F70F}" presName="hierRoot1" presStyleCnt="0"/>
      <dgm:spPr/>
    </dgm:pt>
    <dgm:pt modelId="{4DE47C1A-2902-4C6E-91D8-321B42901DC2}" type="pres">
      <dgm:prSet presAssocID="{959956BB-E466-4A55-9B75-87D07703F70F}" presName="composite" presStyleCnt="0"/>
      <dgm:spPr/>
    </dgm:pt>
    <dgm:pt modelId="{8C12B9E7-AE86-4D63-8BB2-C31948B5F319}" type="pres">
      <dgm:prSet presAssocID="{959956BB-E466-4A55-9B75-87D07703F70F}" presName="background" presStyleLbl="node0" presStyleIdx="1" presStyleCnt="2"/>
      <dgm:spPr/>
    </dgm:pt>
    <dgm:pt modelId="{635DB709-3B49-40BF-B412-EBCB67DE0CF5}" type="pres">
      <dgm:prSet presAssocID="{959956BB-E466-4A55-9B75-87D07703F70F}" presName="text" presStyleLbl="fgAcc0" presStyleIdx="1" presStyleCnt="2">
        <dgm:presLayoutVars>
          <dgm:chPref val="3"/>
        </dgm:presLayoutVars>
      </dgm:prSet>
      <dgm:spPr/>
    </dgm:pt>
    <dgm:pt modelId="{6F73E948-90B3-45EA-BF67-92B179CCB70E}" type="pres">
      <dgm:prSet presAssocID="{959956BB-E466-4A55-9B75-87D07703F70F}" presName="hierChild2" presStyleCnt="0"/>
      <dgm:spPr/>
    </dgm:pt>
  </dgm:ptLst>
  <dgm:cxnLst>
    <dgm:cxn modelId="{4A1C5409-507B-48A8-94EA-4D68901AB631}" type="presOf" srcId="{076D8044-BC98-462D-B744-2C9BBD3990B7}" destId="{A1F6391E-E3CD-4766-B30D-212EB16C8ABC}" srcOrd="0" destOrd="0" presId="urn:microsoft.com/office/officeart/2005/8/layout/hierarchy1"/>
    <dgm:cxn modelId="{2F08B124-44A3-4CF0-9C66-897ABE6A2539}" srcId="{076D8044-BC98-462D-B744-2C9BBD3990B7}" destId="{27EB9C3E-74AC-4718-BDC9-F31D3F4C58FC}" srcOrd="0" destOrd="0" parTransId="{ED4A0451-4B28-42EF-8DA6-A6723802611E}" sibTransId="{BE5A848E-0E36-46D7-A4ED-6F8DF9A5EFA4}"/>
    <dgm:cxn modelId="{F912DA6C-E580-4D0F-B3E7-49F1D2F2DD87}" srcId="{076D8044-BC98-462D-B744-2C9BBD3990B7}" destId="{959956BB-E466-4A55-9B75-87D07703F70F}" srcOrd="1" destOrd="0" parTransId="{9D2C9C7D-3875-45CE-8FF7-C229816B58E3}" sibTransId="{5A1FA13A-BB5C-458E-A1FC-43D849574DB4}"/>
    <dgm:cxn modelId="{6218176F-D618-4CDB-97A1-9A337679A626}" type="presOf" srcId="{27EB9C3E-74AC-4718-BDC9-F31D3F4C58FC}" destId="{F0A31F0C-82BE-4346-990C-B4D80FDDFCBC}" srcOrd="0" destOrd="0" presId="urn:microsoft.com/office/officeart/2005/8/layout/hierarchy1"/>
    <dgm:cxn modelId="{97C1D1F7-13D4-4446-8AF8-E9788CF2A377}" type="presOf" srcId="{959956BB-E466-4A55-9B75-87D07703F70F}" destId="{635DB709-3B49-40BF-B412-EBCB67DE0CF5}" srcOrd="0" destOrd="0" presId="urn:microsoft.com/office/officeart/2005/8/layout/hierarchy1"/>
    <dgm:cxn modelId="{73DC541B-F24A-4376-BA24-021FA1048043}" type="presParOf" srcId="{A1F6391E-E3CD-4766-B30D-212EB16C8ABC}" destId="{F03D9B88-E6BD-4187-9A66-C224CB76108D}" srcOrd="0" destOrd="0" presId="urn:microsoft.com/office/officeart/2005/8/layout/hierarchy1"/>
    <dgm:cxn modelId="{EC1045A3-CDC8-4F12-BC87-C9263EBB4CF3}" type="presParOf" srcId="{F03D9B88-E6BD-4187-9A66-C224CB76108D}" destId="{6A3F353C-1CCA-42D9-9318-13C983E67A2C}" srcOrd="0" destOrd="0" presId="urn:microsoft.com/office/officeart/2005/8/layout/hierarchy1"/>
    <dgm:cxn modelId="{D9B36B41-2820-4462-B4CD-5330E917E6C4}" type="presParOf" srcId="{6A3F353C-1CCA-42D9-9318-13C983E67A2C}" destId="{E7F20C66-675A-480E-9A9D-D30F2395FB07}" srcOrd="0" destOrd="0" presId="urn:microsoft.com/office/officeart/2005/8/layout/hierarchy1"/>
    <dgm:cxn modelId="{4899EAB2-6A92-4840-B7B5-E7C6A01932A5}" type="presParOf" srcId="{6A3F353C-1CCA-42D9-9318-13C983E67A2C}" destId="{F0A31F0C-82BE-4346-990C-B4D80FDDFCBC}" srcOrd="1" destOrd="0" presId="urn:microsoft.com/office/officeart/2005/8/layout/hierarchy1"/>
    <dgm:cxn modelId="{6BDE00CE-D020-47FD-AA2C-6AC818F5CCCE}" type="presParOf" srcId="{F03D9B88-E6BD-4187-9A66-C224CB76108D}" destId="{DAAF4AD2-2EA6-4B7C-8046-C65A00AC9845}" srcOrd="1" destOrd="0" presId="urn:microsoft.com/office/officeart/2005/8/layout/hierarchy1"/>
    <dgm:cxn modelId="{2BE6F132-B09B-4EE8-8B6D-3F903F0D02D4}" type="presParOf" srcId="{A1F6391E-E3CD-4766-B30D-212EB16C8ABC}" destId="{9FE2CF84-EC52-4FAD-A2D8-50FFE1A4901B}" srcOrd="1" destOrd="0" presId="urn:microsoft.com/office/officeart/2005/8/layout/hierarchy1"/>
    <dgm:cxn modelId="{34638B56-C3C6-47C6-A306-8526F0BED0C5}" type="presParOf" srcId="{9FE2CF84-EC52-4FAD-A2D8-50FFE1A4901B}" destId="{4DE47C1A-2902-4C6E-91D8-321B42901DC2}" srcOrd="0" destOrd="0" presId="urn:microsoft.com/office/officeart/2005/8/layout/hierarchy1"/>
    <dgm:cxn modelId="{741315DD-2309-4FDF-992D-F4A31D89A0FC}" type="presParOf" srcId="{4DE47C1A-2902-4C6E-91D8-321B42901DC2}" destId="{8C12B9E7-AE86-4D63-8BB2-C31948B5F319}" srcOrd="0" destOrd="0" presId="urn:microsoft.com/office/officeart/2005/8/layout/hierarchy1"/>
    <dgm:cxn modelId="{91BB4AD8-135E-4BD3-B845-1F2BC3601F6C}" type="presParOf" srcId="{4DE47C1A-2902-4C6E-91D8-321B42901DC2}" destId="{635DB709-3B49-40BF-B412-EBCB67DE0CF5}" srcOrd="1" destOrd="0" presId="urn:microsoft.com/office/officeart/2005/8/layout/hierarchy1"/>
    <dgm:cxn modelId="{AC4D253C-C2DB-43E3-B97B-C031675035E3}" type="presParOf" srcId="{9FE2CF84-EC52-4FAD-A2D8-50FFE1A4901B}" destId="{6F73E948-90B3-45EA-BF67-92B179CCB70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>
        <a:solidFill>
          <a:srgbClr val="235757"/>
        </a:solidFill>
      </dgm:spPr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/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6D8044-BC98-462D-B744-2C9BBD3990B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B9C3E-74AC-4718-BDC9-F31D3F4C58FC}">
      <dgm:prSet/>
      <dgm:spPr/>
      <dgm:t>
        <a:bodyPr/>
        <a:lstStyle/>
        <a:p>
          <a:r>
            <a:rPr lang="en-US" b="1" dirty="0"/>
            <a:t>1.</a:t>
          </a:r>
          <a:br>
            <a:rPr lang="en-US" b="1" dirty="0"/>
          </a:br>
          <a:r>
            <a:rPr lang="en-US" b="1" dirty="0" err="1"/>
            <a:t>Détecter</a:t>
          </a:r>
          <a:r>
            <a:rPr lang="en-US" b="1" dirty="0"/>
            <a:t> les </a:t>
          </a:r>
          <a:r>
            <a:rPr lang="en-US" b="1" dirty="0" err="1"/>
            <a:t>lignes</a:t>
          </a:r>
          <a:r>
            <a:rPr lang="en-US" b="1" dirty="0"/>
            <a:t> vides (Data)</a:t>
          </a:r>
          <a:endParaRPr lang="en-US" dirty="0"/>
        </a:p>
      </dgm:t>
    </dgm:pt>
    <dgm:pt modelId="{ED4A0451-4B28-42EF-8DA6-A6723802611E}" type="parTrans" cxnId="{2F08B124-44A3-4CF0-9C66-897ABE6A2539}">
      <dgm:prSet/>
      <dgm:spPr/>
      <dgm:t>
        <a:bodyPr/>
        <a:lstStyle/>
        <a:p>
          <a:endParaRPr lang="en-US"/>
        </a:p>
      </dgm:t>
    </dgm:pt>
    <dgm:pt modelId="{BE5A848E-0E36-46D7-A4ED-6F8DF9A5EFA4}" type="sibTrans" cxnId="{2F08B124-44A3-4CF0-9C66-897ABE6A2539}">
      <dgm:prSet/>
      <dgm:spPr/>
      <dgm:t>
        <a:bodyPr/>
        <a:lstStyle/>
        <a:p>
          <a:endParaRPr lang="en-US"/>
        </a:p>
      </dgm:t>
    </dgm:pt>
    <dgm:pt modelId="{959956BB-E466-4A55-9B75-87D07703F70F}">
      <dgm:prSet/>
      <dgm:spPr/>
      <dgm:t>
        <a:bodyPr/>
        <a:lstStyle/>
        <a:p>
          <a:r>
            <a:rPr lang="en-US" b="1" dirty="0"/>
            <a:t>2.</a:t>
          </a:r>
          <a:br>
            <a:rPr lang="en-US" b="1" dirty="0"/>
          </a:br>
          <a:r>
            <a:rPr lang="en-US" b="1" dirty="0" err="1"/>
            <a:t>Fréquence</a:t>
          </a:r>
          <a:r>
            <a:rPr lang="en-US" b="1" dirty="0"/>
            <a:t> des </a:t>
          </a:r>
          <a:r>
            <a:rPr lang="en-US" b="1" dirty="0" err="1"/>
            <a:t>lignes</a:t>
          </a:r>
          <a:r>
            <a:rPr lang="en-US" b="1" dirty="0"/>
            <a:t> vides par </a:t>
          </a:r>
          <a:r>
            <a:rPr lang="en-US" b="1" dirty="0" err="1"/>
            <a:t>indicateurs</a:t>
          </a:r>
          <a:endParaRPr lang="en-US" dirty="0"/>
        </a:p>
      </dgm:t>
    </dgm:pt>
    <dgm:pt modelId="{9D2C9C7D-3875-45CE-8FF7-C229816B58E3}" type="parTrans" cxnId="{F912DA6C-E580-4D0F-B3E7-49F1D2F2DD87}">
      <dgm:prSet/>
      <dgm:spPr/>
      <dgm:t>
        <a:bodyPr/>
        <a:lstStyle/>
        <a:p>
          <a:endParaRPr lang="en-US"/>
        </a:p>
      </dgm:t>
    </dgm:pt>
    <dgm:pt modelId="{5A1FA13A-BB5C-458E-A1FC-43D849574DB4}" type="sibTrans" cxnId="{F912DA6C-E580-4D0F-B3E7-49F1D2F2DD87}">
      <dgm:prSet/>
      <dgm:spPr/>
      <dgm:t>
        <a:bodyPr/>
        <a:lstStyle/>
        <a:p>
          <a:endParaRPr lang="en-US"/>
        </a:p>
      </dgm:t>
    </dgm:pt>
    <dgm:pt modelId="{61460E12-BDC3-460A-BC54-D69EF53DD8E7}">
      <dgm:prSet/>
      <dgm:spPr/>
      <dgm:t>
        <a:bodyPr/>
        <a:lstStyle/>
        <a:p>
          <a:r>
            <a:rPr lang="en-US" b="1" dirty="0"/>
            <a:t>3.</a:t>
          </a:r>
          <a:br>
            <a:rPr lang="en-US" b="1" dirty="0"/>
          </a:br>
          <a:r>
            <a:rPr lang="en-US" b="1" dirty="0"/>
            <a:t>Choix des </a:t>
          </a:r>
          <a:r>
            <a:rPr lang="en-US" b="1" dirty="0" err="1"/>
            <a:t>indicateurs</a:t>
          </a:r>
          <a:endParaRPr lang="en-US" dirty="0"/>
        </a:p>
      </dgm:t>
    </dgm:pt>
    <dgm:pt modelId="{75F1052F-9060-436C-B90B-80D4F34B6B3D}" type="parTrans" cxnId="{777BFF58-32E0-4C8B-B29E-838F17A01979}">
      <dgm:prSet/>
      <dgm:spPr/>
      <dgm:t>
        <a:bodyPr/>
        <a:lstStyle/>
        <a:p>
          <a:endParaRPr lang="en-US"/>
        </a:p>
      </dgm:t>
    </dgm:pt>
    <dgm:pt modelId="{64A2452B-519C-407F-8E0C-4029B53A62CC}" type="sibTrans" cxnId="{777BFF58-32E0-4C8B-B29E-838F17A01979}">
      <dgm:prSet/>
      <dgm:spPr/>
      <dgm:t>
        <a:bodyPr/>
        <a:lstStyle/>
        <a:p>
          <a:endParaRPr lang="en-US"/>
        </a:p>
      </dgm:t>
    </dgm:pt>
    <dgm:pt modelId="{A1F6391E-E3CD-4766-B30D-212EB16C8ABC}" type="pres">
      <dgm:prSet presAssocID="{076D8044-BC98-462D-B744-2C9BBD3990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3D9B88-E6BD-4187-9A66-C224CB76108D}" type="pres">
      <dgm:prSet presAssocID="{27EB9C3E-74AC-4718-BDC9-F31D3F4C58FC}" presName="hierRoot1" presStyleCnt="0"/>
      <dgm:spPr/>
    </dgm:pt>
    <dgm:pt modelId="{6A3F353C-1CCA-42D9-9318-13C983E67A2C}" type="pres">
      <dgm:prSet presAssocID="{27EB9C3E-74AC-4718-BDC9-F31D3F4C58FC}" presName="composite" presStyleCnt="0"/>
      <dgm:spPr/>
    </dgm:pt>
    <dgm:pt modelId="{E7F20C66-675A-480E-9A9D-D30F2395FB07}" type="pres">
      <dgm:prSet presAssocID="{27EB9C3E-74AC-4718-BDC9-F31D3F4C58FC}" presName="background" presStyleLbl="node0" presStyleIdx="0" presStyleCnt="3"/>
      <dgm:spPr/>
    </dgm:pt>
    <dgm:pt modelId="{F0A31F0C-82BE-4346-990C-B4D80FDDFCBC}" type="pres">
      <dgm:prSet presAssocID="{27EB9C3E-74AC-4718-BDC9-F31D3F4C58FC}" presName="text" presStyleLbl="fgAcc0" presStyleIdx="0" presStyleCnt="3">
        <dgm:presLayoutVars>
          <dgm:chPref val="3"/>
        </dgm:presLayoutVars>
      </dgm:prSet>
      <dgm:spPr/>
    </dgm:pt>
    <dgm:pt modelId="{DAAF4AD2-2EA6-4B7C-8046-C65A00AC9845}" type="pres">
      <dgm:prSet presAssocID="{27EB9C3E-74AC-4718-BDC9-F31D3F4C58FC}" presName="hierChild2" presStyleCnt="0"/>
      <dgm:spPr/>
    </dgm:pt>
    <dgm:pt modelId="{9FE2CF84-EC52-4FAD-A2D8-50FFE1A4901B}" type="pres">
      <dgm:prSet presAssocID="{959956BB-E466-4A55-9B75-87D07703F70F}" presName="hierRoot1" presStyleCnt="0"/>
      <dgm:spPr/>
    </dgm:pt>
    <dgm:pt modelId="{4DE47C1A-2902-4C6E-91D8-321B42901DC2}" type="pres">
      <dgm:prSet presAssocID="{959956BB-E466-4A55-9B75-87D07703F70F}" presName="composite" presStyleCnt="0"/>
      <dgm:spPr/>
    </dgm:pt>
    <dgm:pt modelId="{8C12B9E7-AE86-4D63-8BB2-C31948B5F319}" type="pres">
      <dgm:prSet presAssocID="{959956BB-E466-4A55-9B75-87D07703F70F}" presName="background" presStyleLbl="node0" presStyleIdx="1" presStyleCnt="3"/>
      <dgm:spPr/>
    </dgm:pt>
    <dgm:pt modelId="{635DB709-3B49-40BF-B412-EBCB67DE0CF5}" type="pres">
      <dgm:prSet presAssocID="{959956BB-E466-4A55-9B75-87D07703F70F}" presName="text" presStyleLbl="fgAcc0" presStyleIdx="1" presStyleCnt="3">
        <dgm:presLayoutVars>
          <dgm:chPref val="3"/>
        </dgm:presLayoutVars>
      </dgm:prSet>
      <dgm:spPr/>
    </dgm:pt>
    <dgm:pt modelId="{6F73E948-90B3-45EA-BF67-92B179CCB70E}" type="pres">
      <dgm:prSet presAssocID="{959956BB-E466-4A55-9B75-87D07703F70F}" presName="hierChild2" presStyleCnt="0"/>
      <dgm:spPr/>
    </dgm:pt>
    <dgm:pt modelId="{75A59F5C-5001-47D3-A8F8-02D619C79B5A}" type="pres">
      <dgm:prSet presAssocID="{61460E12-BDC3-460A-BC54-D69EF53DD8E7}" presName="hierRoot1" presStyleCnt="0"/>
      <dgm:spPr/>
    </dgm:pt>
    <dgm:pt modelId="{9646FD08-FCC2-4585-BA3C-AF120EA48885}" type="pres">
      <dgm:prSet presAssocID="{61460E12-BDC3-460A-BC54-D69EF53DD8E7}" presName="composite" presStyleCnt="0"/>
      <dgm:spPr/>
    </dgm:pt>
    <dgm:pt modelId="{CB67B659-859E-4FF8-AED5-3A93915DBE6F}" type="pres">
      <dgm:prSet presAssocID="{61460E12-BDC3-460A-BC54-D69EF53DD8E7}" presName="background" presStyleLbl="node0" presStyleIdx="2" presStyleCnt="3"/>
      <dgm:spPr/>
    </dgm:pt>
    <dgm:pt modelId="{A510247E-20B5-4E49-BA27-ECA0779D1B7E}" type="pres">
      <dgm:prSet presAssocID="{61460E12-BDC3-460A-BC54-D69EF53DD8E7}" presName="text" presStyleLbl="fgAcc0" presStyleIdx="2" presStyleCnt="3">
        <dgm:presLayoutVars>
          <dgm:chPref val="3"/>
        </dgm:presLayoutVars>
      </dgm:prSet>
      <dgm:spPr/>
    </dgm:pt>
    <dgm:pt modelId="{B0074EC3-2E57-443A-8293-66405CE4ECBC}" type="pres">
      <dgm:prSet presAssocID="{61460E12-BDC3-460A-BC54-D69EF53DD8E7}" presName="hierChild2" presStyleCnt="0"/>
      <dgm:spPr/>
    </dgm:pt>
  </dgm:ptLst>
  <dgm:cxnLst>
    <dgm:cxn modelId="{68DA5C0F-88B7-454C-BCCD-AB91DF3F531D}" type="presOf" srcId="{27EB9C3E-74AC-4718-BDC9-F31D3F4C58FC}" destId="{F0A31F0C-82BE-4346-990C-B4D80FDDFCBC}" srcOrd="0" destOrd="0" presId="urn:microsoft.com/office/officeart/2005/8/layout/hierarchy1"/>
    <dgm:cxn modelId="{2F08B124-44A3-4CF0-9C66-897ABE6A2539}" srcId="{076D8044-BC98-462D-B744-2C9BBD3990B7}" destId="{27EB9C3E-74AC-4718-BDC9-F31D3F4C58FC}" srcOrd="0" destOrd="0" parTransId="{ED4A0451-4B28-42EF-8DA6-A6723802611E}" sibTransId="{BE5A848E-0E36-46D7-A4ED-6F8DF9A5EFA4}"/>
    <dgm:cxn modelId="{E7A6C026-4FCD-47FC-B64E-8C31599C9583}" type="presOf" srcId="{61460E12-BDC3-460A-BC54-D69EF53DD8E7}" destId="{A510247E-20B5-4E49-BA27-ECA0779D1B7E}" srcOrd="0" destOrd="0" presId="urn:microsoft.com/office/officeart/2005/8/layout/hierarchy1"/>
    <dgm:cxn modelId="{C1437969-1569-4957-863F-43D285E20DA9}" type="presOf" srcId="{076D8044-BC98-462D-B744-2C9BBD3990B7}" destId="{A1F6391E-E3CD-4766-B30D-212EB16C8ABC}" srcOrd="0" destOrd="0" presId="urn:microsoft.com/office/officeart/2005/8/layout/hierarchy1"/>
    <dgm:cxn modelId="{F912DA6C-E580-4D0F-B3E7-49F1D2F2DD87}" srcId="{076D8044-BC98-462D-B744-2C9BBD3990B7}" destId="{959956BB-E466-4A55-9B75-87D07703F70F}" srcOrd="1" destOrd="0" parTransId="{9D2C9C7D-3875-45CE-8FF7-C229816B58E3}" sibTransId="{5A1FA13A-BB5C-458E-A1FC-43D849574DB4}"/>
    <dgm:cxn modelId="{189F264F-E545-45B1-B79A-857EC96E3D9C}" type="presOf" srcId="{959956BB-E466-4A55-9B75-87D07703F70F}" destId="{635DB709-3B49-40BF-B412-EBCB67DE0CF5}" srcOrd="0" destOrd="0" presId="urn:microsoft.com/office/officeart/2005/8/layout/hierarchy1"/>
    <dgm:cxn modelId="{777BFF58-32E0-4C8B-B29E-838F17A01979}" srcId="{076D8044-BC98-462D-B744-2C9BBD3990B7}" destId="{61460E12-BDC3-460A-BC54-D69EF53DD8E7}" srcOrd="2" destOrd="0" parTransId="{75F1052F-9060-436C-B90B-80D4F34B6B3D}" sibTransId="{64A2452B-519C-407F-8E0C-4029B53A62CC}"/>
    <dgm:cxn modelId="{CDCBABBE-D1EB-477B-9DE1-B8E58FD4CF0A}" type="presParOf" srcId="{A1F6391E-E3CD-4766-B30D-212EB16C8ABC}" destId="{F03D9B88-E6BD-4187-9A66-C224CB76108D}" srcOrd="0" destOrd="0" presId="urn:microsoft.com/office/officeart/2005/8/layout/hierarchy1"/>
    <dgm:cxn modelId="{AF66568B-56B4-4847-B27C-5074F86933F5}" type="presParOf" srcId="{F03D9B88-E6BD-4187-9A66-C224CB76108D}" destId="{6A3F353C-1CCA-42D9-9318-13C983E67A2C}" srcOrd="0" destOrd="0" presId="urn:microsoft.com/office/officeart/2005/8/layout/hierarchy1"/>
    <dgm:cxn modelId="{524E77C2-FC0B-4F51-A7A8-63FE55C2E2B6}" type="presParOf" srcId="{6A3F353C-1CCA-42D9-9318-13C983E67A2C}" destId="{E7F20C66-675A-480E-9A9D-D30F2395FB07}" srcOrd="0" destOrd="0" presId="urn:microsoft.com/office/officeart/2005/8/layout/hierarchy1"/>
    <dgm:cxn modelId="{C147F74C-6CCA-4E74-988A-A7789ACBD5F7}" type="presParOf" srcId="{6A3F353C-1CCA-42D9-9318-13C983E67A2C}" destId="{F0A31F0C-82BE-4346-990C-B4D80FDDFCBC}" srcOrd="1" destOrd="0" presId="urn:microsoft.com/office/officeart/2005/8/layout/hierarchy1"/>
    <dgm:cxn modelId="{3E2D2FF5-D0E1-4778-84D9-798AF8C76C52}" type="presParOf" srcId="{F03D9B88-E6BD-4187-9A66-C224CB76108D}" destId="{DAAF4AD2-2EA6-4B7C-8046-C65A00AC9845}" srcOrd="1" destOrd="0" presId="urn:microsoft.com/office/officeart/2005/8/layout/hierarchy1"/>
    <dgm:cxn modelId="{BD5B4CCB-0811-4A36-9212-1BF0F8E7ACF2}" type="presParOf" srcId="{A1F6391E-E3CD-4766-B30D-212EB16C8ABC}" destId="{9FE2CF84-EC52-4FAD-A2D8-50FFE1A4901B}" srcOrd="1" destOrd="0" presId="urn:microsoft.com/office/officeart/2005/8/layout/hierarchy1"/>
    <dgm:cxn modelId="{1A6B524A-D5BE-49CF-A755-081A4BCD4E60}" type="presParOf" srcId="{9FE2CF84-EC52-4FAD-A2D8-50FFE1A4901B}" destId="{4DE47C1A-2902-4C6E-91D8-321B42901DC2}" srcOrd="0" destOrd="0" presId="urn:microsoft.com/office/officeart/2005/8/layout/hierarchy1"/>
    <dgm:cxn modelId="{91DF1634-A1AB-4239-B004-87FC410E5B8D}" type="presParOf" srcId="{4DE47C1A-2902-4C6E-91D8-321B42901DC2}" destId="{8C12B9E7-AE86-4D63-8BB2-C31948B5F319}" srcOrd="0" destOrd="0" presId="urn:microsoft.com/office/officeart/2005/8/layout/hierarchy1"/>
    <dgm:cxn modelId="{2F024C0F-C66A-4A50-A434-2C330E3E5A3E}" type="presParOf" srcId="{4DE47C1A-2902-4C6E-91D8-321B42901DC2}" destId="{635DB709-3B49-40BF-B412-EBCB67DE0CF5}" srcOrd="1" destOrd="0" presId="urn:microsoft.com/office/officeart/2005/8/layout/hierarchy1"/>
    <dgm:cxn modelId="{73BCEA84-0E7B-4D86-8B96-E06432015FEC}" type="presParOf" srcId="{9FE2CF84-EC52-4FAD-A2D8-50FFE1A4901B}" destId="{6F73E948-90B3-45EA-BF67-92B179CCB70E}" srcOrd="1" destOrd="0" presId="urn:microsoft.com/office/officeart/2005/8/layout/hierarchy1"/>
    <dgm:cxn modelId="{21CCFC10-F430-45E8-9923-8D7F95C9E74C}" type="presParOf" srcId="{A1F6391E-E3CD-4766-B30D-212EB16C8ABC}" destId="{75A59F5C-5001-47D3-A8F8-02D619C79B5A}" srcOrd="2" destOrd="0" presId="urn:microsoft.com/office/officeart/2005/8/layout/hierarchy1"/>
    <dgm:cxn modelId="{2FB283B4-D56A-456F-9645-245BD6423354}" type="presParOf" srcId="{75A59F5C-5001-47D3-A8F8-02D619C79B5A}" destId="{9646FD08-FCC2-4585-BA3C-AF120EA48885}" srcOrd="0" destOrd="0" presId="urn:microsoft.com/office/officeart/2005/8/layout/hierarchy1"/>
    <dgm:cxn modelId="{9403DDDB-3564-40FF-94D2-68F98399EC8A}" type="presParOf" srcId="{9646FD08-FCC2-4585-BA3C-AF120EA48885}" destId="{CB67B659-859E-4FF8-AED5-3A93915DBE6F}" srcOrd="0" destOrd="0" presId="urn:microsoft.com/office/officeart/2005/8/layout/hierarchy1"/>
    <dgm:cxn modelId="{F73CD053-7E4D-40A0-A88D-77074D0F27A6}" type="presParOf" srcId="{9646FD08-FCC2-4585-BA3C-AF120EA48885}" destId="{A510247E-20B5-4E49-BA27-ECA0779D1B7E}" srcOrd="1" destOrd="0" presId="urn:microsoft.com/office/officeart/2005/8/layout/hierarchy1"/>
    <dgm:cxn modelId="{9EC64468-9228-4AC2-B6ED-74FAD2EA7D32}" type="presParOf" srcId="{75A59F5C-5001-47D3-A8F8-02D619C79B5A}" destId="{B0074EC3-2E57-443A-8293-66405CE4EC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Analyse générale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Sélection des données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III. Création des </a:t>
          </a:r>
          <a:r>
            <a:rPr lang="fr-FR" b="1" dirty="0" err="1"/>
            <a:t>dataframes</a:t>
          </a:r>
          <a:r>
            <a:rPr lang="fr-FR" b="1" dirty="0"/>
            <a:t> 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IV. Data </a:t>
          </a:r>
          <a:r>
            <a:rPr lang="fr-FR" b="1" dirty="0" err="1"/>
            <a:t>Analysis</a:t>
          </a:r>
          <a:endParaRPr lang="fr-FR" b="1" dirty="0"/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33A0C-55AB-4FFE-9DF9-E599A2704E3D}">
      <dsp:nvSpPr>
        <dsp:cNvPr id="0" name=""/>
        <dsp:cNvSpPr/>
      </dsp:nvSpPr>
      <dsp:spPr>
        <a:xfrm>
          <a:off x="3591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77B8A2-A36C-4B20-B73F-8E69A0288BCE}">
      <dsp:nvSpPr>
        <dsp:cNvPr id="0" name=""/>
        <dsp:cNvSpPr/>
      </dsp:nvSpPr>
      <dsp:spPr>
        <a:xfrm>
          <a:off x="198022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Contexte</a:t>
          </a:r>
          <a:endParaRPr lang="en-US" sz="1700" kern="1200" dirty="0"/>
        </a:p>
      </dsp:txBody>
      <dsp:txXfrm>
        <a:off x="230567" y="904337"/>
        <a:ext cx="1684788" cy="1046083"/>
      </dsp:txXfrm>
    </dsp:sp>
    <dsp:sp modelId="{E378C8A0-4DBA-4C21-8BE8-7B344145DB80}">
      <dsp:nvSpPr>
        <dsp:cNvPr id="0" name=""/>
        <dsp:cNvSpPr/>
      </dsp:nvSpPr>
      <dsp:spPr>
        <a:xfrm>
          <a:off x="2142332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EE35B1-7D47-4F55-8EC9-E620713D6C2F}">
      <dsp:nvSpPr>
        <dsp:cNvPr id="0" name=""/>
        <dsp:cNvSpPr/>
      </dsp:nvSpPr>
      <dsp:spPr>
        <a:xfrm>
          <a:off x="2336763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I.</a:t>
          </a:r>
          <a:br>
            <a:rPr lang="fr-FR" sz="1700" b="1" kern="1200" dirty="0"/>
          </a:br>
          <a:r>
            <a:rPr lang="fr-FR" sz="1700" b="1" kern="1200" dirty="0"/>
            <a:t>Analyse générale des données</a:t>
          </a:r>
          <a:endParaRPr lang="en-US" sz="1700" kern="1200" dirty="0"/>
        </a:p>
      </dsp:txBody>
      <dsp:txXfrm>
        <a:off x="2369308" y="904337"/>
        <a:ext cx="1684788" cy="1046083"/>
      </dsp:txXfrm>
    </dsp:sp>
    <dsp:sp modelId="{63C09A02-87F0-468B-9F9F-B741C0ECDD48}">
      <dsp:nvSpPr>
        <dsp:cNvPr id="0" name=""/>
        <dsp:cNvSpPr/>
      </dsp:nvSpPr>
      <dsp:spPr>
        <a:xfrm>
          <a:off x="4281073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9D2024-07D5-4182-928E-DA5C30BE8EBA}">
      <dsp:nvSpPr>
        <dsp:cNvPr id="0" name=""/>
        <dsp:cNvSpPr/>
      </dsp:nvSpPr>
      <dsp:spPr>
        <a:xfrm>
          <a:off x="4475504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II.</a:t>
          </a:r>
          <a:br>
            <a:rPr lang="en-US" sz="1700" b="1" kern="1200" dirty="0"/>
          </a:br>
          <a:r>
            <a:rPr lang="en-US" sz="1700" b="1" kern="1200" dirty="0" err="1"/>
            <a:t>Sélection</a:t>
          </a:r>
          <a:r>
            <a:rPr lang="en-US" sz="1700" b="1" kern="1200" dirty="0"/>
            <a:t> des données </a:t>
          </a:r>
          <a:r>
            <a:rPr lang="en-US" sz="1700" b="1" kern="1200" dirty="0" err="1"/>
            <a:t>pertinentes</a:t>
          </a:r>
          <a:r>
            <a:rPr lang="en-US" sz="1700" b="1" kern="1200" dirty="0"/>
            <a:t> </a:t>
          </a:r>
          <a:endParaRPr lang="en-US" sz="1700" kern="1200" dirty="0"/>
        </a:p>
      </dsp:txBody>
      <dsp:txXfrm>
        <a:off x="4508049" y="904337"/>
        <a:ext cx="1684788" cy="1046083"/>
      </dsp:txXfrm>
    </dsp:sp>
    <dsp:sp modelId="{761292E4-97BC-4B1A-BB8C-23B05085FFA8}">
      <dsp:nvSpPr>
        <dsp:cNvPr id="0" name=""/>
        <dsp:cNvSpPr/>
      </dsp:nvSpPr>
      <dsp:spPr>
        <a:xfrm>
          <a:off x="6419813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B47635-64A0-475A-BE5D-865EC5726D9A}">
      <dsp:nvSpPr>
        <dsp:cNvPr id="0" name=""/>
        <dsp:cNvSpPr/>
      </dsp:nvSpPr>
      <dsp:spPr>
        <a:xfrm>
          <a:off x="6614244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III.</a:t>
          </a:r>
          <a:br>
            <a:rPr lang="en-US" sz="1700" b="1" kern="1200" dirty="0"/>
          </a:br>
          <a:r>
            <a:rPr lang="en-US" sz="1700" b="1" kern="1200" dirty="0" err="1"/>
            <a:t>Créer</a:t>
          </a:r>
          <a:r>
            <a:rPr lang="en-US" sz="1700" b="1" kern="1200" dirty="0"/>
            <a:t> un (</a:t>
          </a:r>
          <a:r>
            <a:rPr lang="en-US" sz="1700" b="1" kern="1200" dirty="0" err="1"/>
            <a:t>ou</a:t>
          </a:r>
          <a:r>
            <a:rPr lang="en-US" sz="1700" b="1" kern="1200" dirty="0"/>
            <a:t> </a:t>
          </a:r>
          <a:r>
            <a:rPr lang="en-US" sz="1700" b="1" kern="1200" dirty="0" err="1"/>
            <a:t>plusieurs</a:t>
          </a:r>
          <a:r>
            <a:rPr lang="en-US" sz="1700" b="1" kern="1200" dirty="0"/>
            <a:t>) </a:t>
          </a:r>
          <a:r>
            <a:rPr lang="en-US" sz="1700" b="1" kern="1200" dirty="0" err="1"/>
            <a:t>dataframe</a:t>
          </a:r>
          <a:endParaRPr lang="en-US" sz="1700" kern="1200" dirty="0"/>
        </a:p>
      </dsp:txBody>
      <dsp:txXfrm>
        <a:off x="6646789" y="904337"/>
        <a:ext cx="1684788" cy="1046083"/>
      </dsp:txXfrm>
    </dsp:sp>
    <dsp:sp modelId="{413CC711-AE3D-4FCB-A0C5-EB48298A0E27}">
      <dsp:nvSpPr>
        <dsp:cNvPr id="0" name=""/>
        <dsp:cNvSpPr/>
      </dsp:nvSpPr>
      <dsp:spPr>
        <a:xfrm>
          <a:off x="8558554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2AB3FD-AFC1-4732-A551-AFAF4526B4C6}">
      <dsp:nvSpPr>
        <dsp:cNvPr id="0" name=""/>
        <dsp:cNvSpPr/>
      </dsp:nvSpPr>
      <dsp:spPr>
        <a:xfrm>
          <a:off x="8752985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IV.</a:t>
          </a:r>
          <a:br>
            <a:rPr lang="fr-FR" sz="1700" b="1" kern="1200" dirty="0"/>
          </a:br>
          <a:r>
            <a:rPr lang="fr-FR" sz="1700" b="1" kern="1200" dirty="0"/>
            <a:t>Data </a:t>
          </a:r>
          <a:r>
            <a:rPr lang="fr-FR" sz="1700" b="1" kern="1200" dirty="0" err="1"/>
            <a:t>Analysis</a:t>
          </a:r>
          <a:endParaRPr lang="en-US" sz="1700" kern="1200" dirty="0"/>
        </a:p>
      </dsp:txBody>
      <dsp:txXfrm>
        <a:off x="8785530" y="904337"/>
        <a:ext cx="1684788" cy="1046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>
              <a:solidFill>
                <a:schemeClr val="bg1"/>
              </a:solidFill>
            </a:rPr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0C66-675A-480E-9A9D-D30F2395FB07}">
      <dsp:nvSpPr>
        <dsp:cNvPr id="0" name=""/>
        <dsp:cNvSpPr/>
      </dsp:nvSpPr>
      <dsp:spPr>
        <a:xfrm>
          <a:off x="436934" y="1476"/>
          <a:ext cx="2722083" cy="172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1F0C-82BE-4346-990C-B4D80FDDFCBC}">
      <dsp:nvSpPr>
        <dsp:cNvPr id="0" name=""/>
        <dsp:cNvSpPr/>
      </dsp:nvSpPr>
      <dsp:spPr>
        <a:xfrm>
          <a:off x="739388" y="288807"/>
          <a:ext cx="2722083" cy="1728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1.</a:t>
          </a:r>
          <a:b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sz="2700" b="1" kern="12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Création</a:t>
          </a: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 </a:t>
          </a:r>
          <a:r>
            <a:rPr lang="en-US" sz="2700" b="1" kern="12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dictionnaire</a:t>
          </a: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 de </a:t>
          </a:r>
          <a:r>
            <a:rPr lang="en-US" sz="2700" b="1" kern="12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dataframe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790015" y="339434"/>
        <a:ext cx="2620829" cy="1627268"/>
      </dsp:txXfrm>
    </dsp:sp>
    <dsp:sp modelId="{8C12B9E7-AE86-4D63-8BB2-C31948B5F319}">
      <dsp:nvSpPr>
        <dsp:cNvPr id="0" name=""/>
        <dsp:cNvSpPr/>
      </dsp:nvSpPr>
      <dsp:spPr>
        <a:xfrm>
          <a:off x="3763925" y="1476"/>
          <a:ext cx="2722083" cy="172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DB709-3B49-40BF-B412-EBCB67DE0CF5}">
      <dsp:nvSpPr>
        <dsp:cNvPr id="0" name=""/>
        <dsp:cNvSpPr/>
      </dsp:nvSpPr>
      <dsp:spPr>
        <a:xfrm>
          <a:off x="4066379" y="288807"/>
          <a:ext cx="2722083" cy="1728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2.</a:t>
          </a:r>
          <a:b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Data Imputation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4117006" y="339434"/>
        <a:ext cx="2620829" cy="1627268"/>
      </dsp:txXfrm>
    </dsp:sp>
    <dsp:sp modelId="{83CB6501-F9F2-445F-B010-0BC170E918DD}">
      <dsp:nvSpPr>
        <dsp:cNvPr id="0" name=""/>
        <dsp:cNvSpPr/>
      </dsp:nvSpPr>
      <dsp:spPr>
        <a:xfrm>
          <a:off x="7090916" y="1476"/>
          <a:ext cx="2722083" cy="172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E04FC-3B2B-4B97-BFC7-18C8C4DB8E68}">
      <dsp:nvSpPr>
        <dsp:cNvPr id="0" name=""/>
        <dsp:cNvSpPr/>
      </dsp:nvSpPr>
      <dsp:spPr>
        <a:xfrm>
          <a:off x="7393369" y="288807"/>
          <a:ext cx="2722083" cy="1728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3.</a:t>
          </a:r>
          <a:b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sz="2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Outliers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7443996" y="339434"/>
        <a:ext cx="2620829" cy="16272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>
              <a:solidFill>
                <a:srgbClr val="FFFFFF"/>
              </a:solidFill>
            </a:rPr>
            <a:t>III. Création des </a:t>
          </a:r>
          <a:r>
            <a:rPr lang="fr-FR" sz="1900" b="1" kern="1200" dirty="0" err="1">
              <a:solidFill>
                <a:srgbClr val="FFFFFF"/>
              </a:solidFill>
            </a:rPr>
            <a:t>dataframes</a:t>
          </a:r>
          <a:r>
            <a:rPr lang="fr-FR" sz="1900" b="1" kern="1200" dirty="0">
              <a:solidFill>
                <a:srgbClr val="FFFFFF"/>
              </a:solidFill>
            </a:rPr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0C66-675A-480E-9A9D-D30F2395FB07}">
      <dsp:nvSpPr>
        <dsp:cNvPr id="0" name=""/>
        <dsp:cNvSpPr/>
      </dsp:nvSpPr>
      <dsp:spPr>
        <a:xfrm>
          <a:off x="3606" y="358629"/>
          <a:ext cx="1757529" cy="1116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1F0C-82BE-4346-990C-B4D80FDDFCBC}">
      <dsp:nvSpPr>
        <dsp:cNvPr id="0" name=""/>
        <dsp:cNvSpPr/>
      </dsp:nvSpPr>
      <dsp:spPr>
        <a:xfrm>
          <a:off x="198887" y="544145"/>
          <a:ext cx="1757529" cy="1116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1.</a:t>
          </a:r>
          <a:b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Corrélation entre paramètres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231574" y="576832"/>
        <a:ext cx="1692155" cy="1050656"/>
      </dsp:txXfrm>
    </dsp:sp>
    <dsp:sp modelId="{BB6186B2-175C-4F86-BC2F-A32CA5E92140}">
      <dsp:nvSpPr>
        <dsp:cNvPr id="0" name=""/>
        <dsp:cNvSpPr/>
      </dsp:nvSpPr>
      <dsp:spPr>
        <a:xfrm>
          <a:off x="2151697" y="358629"/>
          <a:ext cx="1757529" cy="1116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EBA1F-8FA0-413D-B274-F072B25932C6}">
      <dsp:nvSpPr>
        <dsp:cNvPr id="0" name=""/>
        <dsp:cNvSpPr/>
      </dsp:nvSpPr>
      <dsp:spPr>
        <a:xfrm>
          <a:off x="2346978" y="544145"/>
          <a:ext cx="1757529" cy="1116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2.</a:t>
          </a:r>
          <a:b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Analyse univariée 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2379665" y="576832"/>
        <a:ext cx="1692155" cy="1050656"/>
      </dsp:txXfrm>
    </dsp:sp>
    <dsp:sp modelId="{F5A92DAE-D73D-4EAD-BA63-8BCBD45673F2}">
      <dsp:nvSpPr>
        <dsp:cNvPr id="0" name=""/>
        <dsp:cNvSpPr/>
      </dsp:nvSpPr>
      <dsp:spPr>
        <a:xfrm>
          <a:off x="4299788" y="358629"/>
          <a:ext cx="1757529" cy="1116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05280-AAD8-4A96-BE1C-7342FB0F351D}">
      <dsp:nvSpPr>
        <dsp:cNvPr id="0" name=""/>
        <dsp:cNvSpPr/>
      </dsp:nvSpPr>
      <dsp:spPr>
        <a:xfrm>
          <a:off x="4495069" y="544145"/>
          <a:ext cx="1757529" cy="1116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3.</a:t>
          </a:r>
          <a:b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Analyse bivariée 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4527756" y="576832"/>
        <a:ext cx="1692155" cy="1050656"/>
      </dsp:txXfrm>
    </dsp:sp>
    <dsp:sp modelId="{BFE212A8-9D98-491B-8F80-0B8E652E92F6}">
      <dsp:nvSpPr>
        <dsp:cNvPr id="0" name=""/>
        <dsp:cNvSpPr/>
      </dsp:nvSpPr>
      <dsp:spPr>
        <a:xfrm>
          <a:off x="6447880" y="358629"/>
          <a:ext cx="1757529" cy="1116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36853-EEE1-4DC1-9577-6B1F94A7BC6C}">
      <dsp:nvSpPr>
        <dsp:cNvPr id="0" name=""/>
        <dsp:cNvSpPr/>
      </dsp:nvSpPr>
      <dsp:spPr>
        <a:xfrm>
          <a:off x="6643161" y="544145"/>
          <a:ext cx="1757529" cy="1116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4.</a:t>
          </a:r>
          <a:b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Méthode de </a:t>
          </a:r>
          <a:r>
            <a:rPr lang="fr-FR" sz="1700" b="1" kern="1200" dirty="0" err="1">
              <a:solidFill>
                <a:schemeClr val="tx1"/>
              </a:solidFill>
              <a:latin typeface="+mn-lt"/>
              <a:ea typeface="+mn-ea"/>
              <a:cs typeface="+mn-cs"/>
            </a:rPr>
            <a:t>scoring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6675848" y="576832"/>
        <a:ext cx="1692155" cy="1050656"/>
      </dsp:txXfrm>
    </dsp:sp>
    <dsp:sp modelId="{E9F63477-6CCD-4B93-9F37-9355D9A4A624}">
      <dsp:nvSpPr>
        <dsp:cNvPr id="0" name=""/>
        <dsp:cNvSpPr/>
      </dsp:nvSpPr>
      <dsp:spPr>
        <a:xfrm>
          <a:off x="8595971" y="358629"/>
          <a:ext cx="1757529" cy="1116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477EA-6BAC-4956-8378-CA04E6765CA2}">
      <dsp:nvSpPr>
        <dsp:cNvPr id="0" name=""/>
        <dsp:cNvSpPr/>
      </dsp:nvSpPr>
      <dsp:spPr>
        <a:xfrm>
          <a:off x="8791252" y="544145"/>
          <a:ext cx="1757529" cy="1116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5.</a:t>
          </a:r>
          <a:b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fr-FR" sz="1700" b="1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Et dans le futur ?!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823939" y="576832"/>
        <a:ext cx="1692155" cy="1050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rgbClr val="45AFA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28161-E768-4D14-A744-34DA24B93AA3}">
      <dsp:nvSpPr>
        <dsp:cNvPr id="0" name=""/>
        <dsp:cNvSpPr/>
      </dsp:nvSpPr>
      <dsp:spPr>
        <a:xfrm>
          <a:off x="0" y="0"/>
          <a:ext cx="8610408" cy="716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INPUT</a:t>
          </a:r>
          <a:r>
            <a:rPr lang="fr-FR" sz="1600" kern="1200" dirty="0"/>
            <a:t> </a:t>
          </a:r>
          <a:r>
            <a:rPr lang="fr-FR" sz="1400" kern="1200" dirty="0"/>
            <a:t>: </a:t>
          </a:r>
          <a:r>
            <a:rPr lang="fr-FR" sz="1400" b="1" kern="1200" dirty="0"/>
            <a:t>Dictionnaire de </a:t>
          </a:r>
          <a:r>
            <a:rPr lang="fr-FR" sz="1400" b="1" kern="1200" dirty="0" err="1"/>
            <a:t>dataframe</a:t>
          </a:r>
          <a:r>
            <a:rPr lang="fr-FR" sz="1400" b="1" kern="1200" dirty="0"/>
            <a:t> – Key (Année), Lignes (Pays), Colonnes (Indicateurs retenus)</a:t>
          </a:r>
        </a:p>
      </dsp:txBody>
      <dsp:txXfrm>
        <a:off x="20990" y="20990"/>
        <a:ext cx="7753226" cy="674681"/>
      </dsp:txXfrm>
    </dsp:sp>
    <dsp:sp modelId="{1FDB388E-6FD9-434E-9259-284B75194D61}">
      <dsp:nvSpPr>
        <dsp:cNvPr id="0" name=""/>
        <dsp:cNvSpPr/>
      </dsp:nvSpPr>
      <dsp:spPr>
        <a:xfrm>
          <a:off x="642985" y="816197"/>
          <a:ext cx="8610408" cy="71666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 dirty="0"/>
            <a:t>Étape 1 </a:t>
          </a:r>
          <a:r>
            <a:rPr lang="fr-FR" sz="1400" i="0" kern="1200" dirty="0"/>
            <a:t>: </a:t>
          </a:r>
          <a:r>
            <a:rPr lang="fr-FR" sz="1400" b="1" i="0" kern="1200" dirty="0"/>
            <a:t>Normaliser les indicateurs pour chaque année (Min-max </a:t>
          </a:r>
          <a:r>
            <a:rPr lang="fr-FR" sz="1400" b="1" i="0" kern="1200" dirty="0" err="1"/>
            <a:t>scaling</a:t>
          </a:r>
          <a:r>
            <a:rPr lang="fr-FR" sz="1400" b="1" i="0" kern="1200" dirty="0"/>
            <a:t>) </a:t>
          </a:r>
        </a:p>
      </dsp:txBody>
      <dsp:txXfrm>
        <a:off x="663975" y="837187"/>
        <a:ext cx="7459613" cy="674681"/>
      </dsp:txXfrm>
    </dsp:sp>
    <dsp:sp modelId="{9599CEA1-6FB1-4C8D-A810-F809CA6E1798}">
      <dsp:nvSpPr>
        <dsp:cNvPr id="0" name=""/>
        <dsp:cNvSpPr/>
      </dsp:nvSpPr>
      <dsp:spPr>
        <a:xfrm>
          <a:off x="1285970" y="1632394"/>
          <a:ext cx="8610408" cy="716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 dirty="0"/>
            <a:t>Étape 2 </a:t>
          </a:r>
          <a:r>
            <a:rPr lang="fr-FR" sz="1400" i="0" kern="1200" dirty="0"/>
            <a:t>: </a:t>
          </a:r>
          <a:r>
            <a:rPr lang="fr-FR" sz="1400" b="1" i="0" kern="1200" dirty="0"/>
            <a:t>Pondérer les indicateurs pour chaque année (Poids égaux)</a:t>
          </a:r>
          <a:endParaRPr lang="fr-FR" sz="1400" b="1" kern="1200" dirty="0"/>
        </a:p>
      </dsp:txBody>
      <dsp:txXfrm>
        <a:off x="1306960" y="1653384"/>
        <a:ext cx="7459613" cy="674681"/>
      </dsp:txXfrm>
    </dsp:sp>
    <dsp:sp modelId="{378D3DAA-685C-433A-8791-F9912C4583C0}">
      <dsp:nvSpPr>
        <dsp:cNvPr id="0" name=""/>
        <dsp:cNvSpPr/>
      </dsp:nvSpPr>
      <dsp:spPr>
        <a:xfrm>
          <a:off x="1928955" y="2448592"/>
          <a:ext cx="8610408" cy="71666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 dirty="0"/>
            <a:t>Étape 3 </a:t>
          </a:r>
          <a:r>
            <a:rPr lang="fr-FR" sz="1400" i="0" kern="1200" dirty="0"/>
            <a:t>: </a:t>
          </a:r>
          <a:r>
            <a:rPr lang="fr-FR" sz="1400" b="1" i="0" kern="1200" dirty="0"/>
            <a:t>Calculer les scores pour chaque année (Somme pondérée des indicateurs) </a:t>
          </a:r>
        </a:p>
      </dsp:txBody>
      <dsp:txXfrm>
        <a:off x="1949945" y="2469582"/>
        <a:ext cx="7459613" cy="674681"/>
      </dsp:txXfrm>
    </dsp:sp>
    <dsp:sp modelId="{93527F46-AD1D-4C28-87F0-3988B75ABE87}">
      <dsp:nvSpPr>
        <dsp:cNvPr id="0" name=""/>
        <dsp:cNvSpPr/>
      </dsp:nvSpPr>
      <dsp:spPr>
        <a:xfrm>
          <a:off x="2571940" y="3264789"/>
          <a:ext cx="8610408" cy="716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 dirty="0"/>
            <a:t>Étape 4 </a:t>
          </a:r>
          <a:r>
            <a:rPr lang="fr-FR" sz="1400" i="0" kern="1200" dirty="0"/>
            <a:t>: </a:t>
          </a:r>
          <a:r>
            <a:rPr lang="fr-FR" sz="1400" b="1" i="0" kern="1200" dirty="0"/>
            <a:t>Classer et Sélectionner </a:t>
          </a:r>
          <a:br>
            <a:rPr lang="fr-FR" sz="1400" b="1" i="0" kern="1200" dirty="0"/>
          </a:br>
          <a:r>
            <a:rPr lang="fr-FR" sz="1400" b="1" i="0" kern="1200" dirty="0"/>
            <a:t>(Classement des scores et sélection des N meilleurs)</a:t>
          </a:r>
        </a:p>
      </dsp:txBody>
      <dsp:txXfrm>
        <a:off x="2592930" y="3285779"/>
        <a:ext cx="7459613" cy="674681"/>
      </dsp:txXfrm>
    </dsp:sp>
    <dsp:sp modelId="{E0A9FDD5-FEF5-4932-BB3E-88B6ACE7EE14}">
      <dsp:nvSpPr>
        <dsp:cNvPr id="0" name=""/>
        <dsp:cNvSpPr/>
      </dsp:nvSpPr>
      <dsp:spPr>
        <a:xfrm>
          <a:off x="8144578" y="523560"/>
          <a:ext cx="465829" cy="465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8249390" y="523560"/>
        <a:ext cx="256205" cy="350536"/>
      </dsp:txXfrm>
    </dsp:sp>
    <dsp:sp modelId="{3C7CA8BB-4BC6-430A-B9B7-6497EB3C111F}">
      <dsp:nvSpPr>
        <dsp:cNvPr id="0" name=""/>
        <dsp:cNvSpPr/>
      </dsp:nvSpPr>
      <dsp:spPr>
        <a:xfrm>
          <a:off x="8787564" y="1339758"/>
          <a:ext cx="465829" cy="465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8892376" y="1339758"/>
        <a:ext cx="256205" cy="350536"/>
      </dsp:txXfrm>
    </dsp:sp>
    <dsp:sp modelId="{6FBD6D27-4F4A-4CA3-AC95-67083A13C66D}">
      <dsp:nvSpPr>
        <dsp:cNvPr id="0" name=""/>
        <dsp:cNvSpPr/>
      </dsp:nvSpPr>
      <dsp:spPr>
        <a:xfrm>
          <a:off x="9430549" y="2144011"/>
          <a:ext cx="465829" cy="465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9535361" y="2144011"/>
        <a:ext cx="256205" cy="350536"/>
      </dsp:txXfrm>
    </dsp:sp>
    <dsp:sp modelId="{F9C9F66D-1785-4493-BD69-976EBBAC612C}">
      <dsp:nvSpPr>
        <dsp:cNvPr id="0" name=""/>
        <dsp:cNvSpPr/>
      </dsp:nvSpPr>
      <dsp:spPr>
        <a:xfrm>
          <a:off x="10073534" y="2968171"/>
          <a:ext cx="465829" cy="465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/>
        </a:p>
      </dsp:txBody>
      <dsp:txXfrm>
        <a:off x="10178346" y="2968171"/>
        <a:ext cx="256205" cy="35053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0C66-675A-480E-9A9D-D30F2395FB07}">
      <dsp:nvSpPr>
        <dsp:cNvPr id="0" name=""/>
        <dsp:cNvSpPr/>
      </dsp:nvSpPr>
      <dsp:spPr>
        <a:xfrm>
          <a:off x="2100430" y="1476"/>
          <a:ext cx="2722083" cy="172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1F0C-82BE-4346-990C-B4D80FDDFCBC}">
      <dsp:nvSpPr>
        <dsp:cNvPr id="0" name=""/>
        <dsp:cNvSpPr/>
      </dsp:nvSpPr>
      <dsp:spPr>
        <a:xfrm>
          <a:off x="2402883" y="288807"/>
          <a:ext cx="2722083" cy="1728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  <a:t>1. </a:t>
          </a:r>
          <a:b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  <a:t>Description du dataset</a:t>
          </a:r>
          <a:endParaRPr lang="en-US" sz="3000" b="1" kern="1200" dirty="0">
            <a:solidFill>
              <a:schemeClr val="tx1"/>
            </a:solidFill>
          </a:endParaRPr>
        </a:p>
      </dsp:txBody>
      <dsp:txXfrm>
        <a:off x="2453510" y="339434"/>
        <a:ext cx="2620829" cy="1627268"/>
      </dsp:txXfrm>
    </dsp:sp>
    <dsp:sp modelId="{8C12B9E7-AE86-4D63-8BB2-C31948B5F319}">
      <dsp:nvSpPr>
        <dsp:cNvPr id="0" name=""/>
        <dsp:cNvSpPr/>
      </dsp:nvSpPr>
      <dsp:spPr>
        <a:xfrm>
          <a:off x="5427420" y="1476"/>
          <a:ext cx="2722083" cy="17285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DB709-3B49-40BF-B412-EBCB67DE0CF5}">
      <dsp:nvSpPr>
        <dsp:cNvPr id="0" name=""/>
        <dsp:cNvSpPr/>
      </dsp:nvSpPr>
      <dsp:spPr>
        <a:xfrm>
          <a:off x="5729874" y="288807"/>
          <a:ext cx="2722083" cy="1728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  <a:t>2. </a:t>
          </a:r>
          <a:b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</a:br>
          <a:r>
            <a:rPr lang="en-US" sz="3000" b="1" kern="1200">
              <a:solidFill>
                <a:schemeClr val="tx1"/>
              </a:solidFill>
              <a:latin typeface="+mn-lt"/>
              <a:ea typeface="+mn-ea"/>
              <a:cs typeface="+mn-cs"/>
            </a:rPr>
            <a:t>Qualité des données</a:t>
          </a:r>
          <a:endParaRPr lang="en-US" sz="3000" b="1" kern="1200" dirty="0">
            <a:solidFill>
              <a:schemeClr val="tx1"/>
            </a:solidFill>
          </a:endParaRPr>
        </a:p>
      </dsp:txBody>
      <dsp:txXfrm>
        <a:off x="5780501" y="339434"/>
        <a:ext cx="2620829" cy="16272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rgbClr val="23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0C66-675A-480E-9A9D-D30F2395FB07}">
      <dsp:nvSpPr>
        <dsp:cNvPr id="0" name=""/>
        <dsp:cNvSpPr/>
      </dsp:nvSpPr>
      <dsp:spPr>
        <a:xfrm>
          <a:off x="0" y="358376"/>
          <a:ext cx="2955797" cy="1876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31F0C-82BE-4346-990C-B4D80FDDFCBC}">
      <dsp:nvSpPr>
        <dsp:cNvPr id="0" name=""/>
        <dsp:cNvSpPr/>
      </dsp:nvSpPr>
      <dsp:spPr>
        <a:xfrm>
          <a:off x="328421" y="670377"/>
          <a:ext cx="2955797" cy="18769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1.</a:t>
          </a:r>
          <a:br>
            <a:rPr lang="en-US" sz="2600" b="1" kern="1200" dirty="0"/>
          </a:br>
          <a:r>
            <a:rPr lang="en-US" sz="2600" b="1" kern="1200" dirty="0" err="1"/>
            <a:t>Détecter</a:t>
          </a:r>
          <a:r>
            <a:rPr lang="en-US" sz="2600" b="1" kern="1200" dirty="0"/>
            <a:t> les </a:t>
          </a:r>
          <a:r>
            <a:rPr lang="en-US" sz="2600" b="1" kern="1200" dirty="0" err="1"/>
            <a:t>lignes</a:t>
          </a:r>
          <a:r>
            <a:rPr lang="en-US" sz="2600" b="1" kern="1200" dirty="0"/>
            <a:t> vides (Data)</a:t>
          </a:r>
          <a:endParaRPr lang="en-US" sz="2600" kern="1200" dirty="0"/>
        </a:p>
      </dsp:txBody>
      <dsp:txXfrm>
        <a:off x="383394" y="725350"/>
        <a:ext cx="2845851" cy="1766985"/>
      </dsp:txXfrm>
    </dsp:sp>
    <dsp:sp modelId="{8C12B9E7-AE86-4D63-8BB2-C31948B5F319}">
      <dsp:nvSpPr>
        <dsp:cNvPr id="0" name=""/>
        <dsp:cNvSpPr/>
      </dsp:nvSpPr>
      <dsp:spPr>
        <a:xfrm>
          <a:off x="3612641" y="358376"/>
          <a:ext cx="2955797" cy="1876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DB709-3B49-40BF-B412-EBCB67DE0CF5}">
      <dsp:nvSpPr>
        <dsp:cNvPr id="0" name=""/>
        <dsp:cNvSpPr/>
      </dsp:nvSpPr>
      <dsp:spPr>
        <a:xfrm>
          <a:off x="3941063" y="670377"/>
          <a:ext cx="2955797" cy="18769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2.</a:t>
          </a:r>
          <a:br>
            <a:rPr lang="en-US" sz="2600" b="1" kern="1200" dirty="0"/>
          </a:br>
          <a:r>
            <a:rPr lang="en-US" sz="2600" b="1" kern="1200" dirty="0" err="1"/>
            <a:t>Fréquence</a:t>
          </a:r>
          <a:r>
            <a:rPr lang="en-US" sz="2600" b="1" kern="1200" dirty="0"/>
            <a:t> des </a:t>
          </a:r>
          <a:r>
            <a:rPr lang="en-US" sz="2600" b="1" kern="1200" dirty="0" err="1"/>
            <a:t>lignes</a:t>
          </a:r>
          <a:r>
            <a:rPr lang="en-US" sz="2600" b="1" kern="1200" dirty="0"/>
            <a:t> vides par </a:t>
          </a:r>
          <a:r>
            <a:rPr lang="en-US" sz="2600" b="1" kern="1200" dirty="0" err="1"/>
            <a:t>indicateurs</a:t>
          </a:r>
          <a:endParaRPr lang="en-US" sz="2600" kern="1200" dirty="0"/>
        </a:p>
      </dsp:txBody>
      <dsp:txXfrm>
        <a:off x="3996036" y="725350"/>
        <a:ext cx="2845851" cy="1766985"/>
      </dsp:txXfrm>
    </dsp:sp>
    <dsp:sp modelId="{CB67B659-859E-4FF8-AED5-3A93915DBE6F}">
      <dsp:nvSpPr>
        <dsp:cNvPr id="0" name=""/>
        <dsp:cNvSpPr/>
      </dsp:nvSpPr>
      <dsp:spPr>
        <a:xfrm>
          <a:off x="7225284" y="358376"/>
          <a:ext cx="2955797" cy="1876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247E-20B5-4E49-BA27-ECA0779D1B7E}">
      <dsp:nvSpPr>
        <dsp:cNvPr id="0" name=""/>
        <dsp:cNvSpPr/>
      </dsp:nvSpPr>
      <dsp:spPr>
        <a:xfrm>
          <a:off x="7553706" y="670377"/>
          <a:ext cx="2955797" cy="18769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3.</a:t>
          </a:r>
          <a:br>
            <a:rPr lang="en-US" sz="2600" b="1" kern="1200" dirty="0"/>
          </a:br>
          <a:r>
            <a:rPr lang="en-US" sz="2600" b="1" kern="1200" dirty="0"/>
            <a:t>Choix des </a:t>
          </a:r>
          <a:r>
            <a:rPr lang="en-US" sz="2600" b="1" kern="1200" dirty="0" err="1"/>
            <a:t>indicateurs</a:t>
          </a:r>
          <a:endParaRPr lang="en-US" sz="2600" kern="1200" dirty="0"/>
        </a:p>
      </dsp:txBody>
      <dsp:txXfrm>
        <a:off x="7608679" y="725350"/>
        <a:ext cx="2845851" cy="17669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I. Analyse générale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II. Sélection des données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III. Création des </a:t>
          </a:r>
          <a:r>
            <a:rPr lang="fr-FR" sz="1900" b="1" kern="1200" dirty="0" err="1"/>
            <a:t>dataframes</a:t>
          </a:r>
          <a:r>
            <a:rPr lang="fr-FR" sz="1900" b="1" kern="1200" dirty="0"/>
            <a:t> 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kern="1200" dirty="0"/>
            <a:t>IV. Data </a:t>
          </a:r>
          <a:r>
            <a:rPr lang="fr-FR" sz="1900" b="1" kern="1200" dirty="0" err="1"/>
            <a:t>Analysis</a:t>
          </a:r>
          <a:endParaRPr lang="fr-FR" sz="1900" b="1" kern="1200" dirty="0"/>
        </a:p>
      </dsp:txBody>
      <dsp:txXfrm>
        <a:off x="9846206" y="0"/>
        <a:ext cx="2036492" cy="61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7F67A-3544-4625-B99D-C1B5D9EEF8C4}" type="datetimeFigureOut">
              <a:rPr lang="fr-FR" smtClean="0"/>
              <a:t>26/02/2024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89AD0-10E6-405D-B830-36DE8A0458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436C6CD-8A8D-4E20-8B02-A05B09C35254}" type="datetime1">
              <a:rPr lang="en-US" smtClean="0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0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F7AC-6802-4BD9-8DA9-AFFC3AC9634F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2D17-0E59-4010-9023-1BEC014C19B4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AE78BF46-64C6-480B-96E6-CE297E5FFB02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1A633-A85B-9509-FDFA-82CAAFC1DD74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33</a:t>
            </a:r>
          </a:p>
        </p:txBody>
      </p:sp>
    </p:spTree>
    <p:extLst>
      <p:ext uri="{BB962C8B-B14F-4D97-AF65-F5344CB8AC3E}">
        <p14:creationId xmlns:p14="http://schemas.microsoft.com/office/powerpoint/2010/main" val="16566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1D591-559E-409E-A320-E248BEE9B135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505959E-6EE5-4117-B51D-3EA8C69E6ED1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2C6E3A-50AC-AAD0-E903-C3AA0F04EE10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33</a:t>
            </a:r>
          </a:p>
        </p:txBody>
      </p:sp>
    </p:spTree>
    <p:extLst>
      <p:ext uri="{BB962C8B-B14F-4D97-AF65-F5344CB8AC3E}">
        <p14:creationId xmlns:p14="http://schemas.microsoft.com/office/powerpoint/2010/main" val="404299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FE73D83-56CC-4F9F-92E4-71C638F2674A}" type="datetime1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8829A9-B52C-6182-FF87-02F04B70B38F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33</a:t>
            </a:r>
          </a:p>
        </p:txBody>
      </p:sp>
    </p:spTree>
    <p:extLst>
      <p:ext uri="{BB962C8B-B14F-4D97-AF65-F5344CB8AC3E}">
        <p14:creationId xmlns:p14="http://schemas.microsoft.com/office/powerpoint/2010/main" val="27185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DEE5-1927-45AA-8568-1C677A85524B}" type="datetime1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0578E-AC5C-467F-8148-A3F36AAF13B5}" type="datetime1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1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5A2D365-E109-4300-8E31-C741958B7D43}" type="datetime1">
              <a:rPr lang="en-US" smtClean="0"/>
              <a:t>2/26/2024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4E2D8F4-0A3A-4F7E-85FD-3CAB8400C07C}" type="datetime1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88A48-54DB-4558-A2EF-6167178EF6D9}" type="datetime1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0.gi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1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1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23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24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25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Encre liquide aquarelle et encre">
            <a:extLst>
              <a:ext uri="{FF2B5EF4-FFF2-40B4-BE49-F238E27FC236}">
                <a16:creationId xmlns:a16="http://schemas.microsoft.com/office/drawing/2014/main" id="{B060A61F-812E-100C-E4B7-EBF69424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7" b="5839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1B619-80B6-9548-002A-74DA56BD8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Formation Data </a:t>
            </a:r>
            <a:r>
              <a:rPr lang="fr-FR" sz="6600" dirty="0" err="1">
                <a:solidFill>
                  <a:schemeClr val="bg1"/>
                </a:solidFill>
              </a:rPr>
              <a:t>Scientist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4180E-F129-E00C-78EA-E6C4A7509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PROJET N°2 – Analysez des données de systèmes éducatifs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F52068E-6B74-ED33-0336-C6C044CCE9DE}"/>
              </a:ext>
            </a:extLst>
          </p:cNvPr>
          <p:cNvSpPr txBox="1">
            <a:spLocks/>
          </p:cNvSpPr>
          <p:nvPr/>
        </p:nvSpPr>
        <p:spPr>
          <a:xfrm>
            <a:off x="7228513" y="504282"/>
            <a:ext cx="4365072" cy="19904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 cap="rnd">
            <a:solidFill>
              <a:schemeClr val="accent1">
                <a:alpha val="98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chemeClr val="bg1"/>
                </a:solidFill>
              </a:rPr>
              <a:t>Olivier RAYMOND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/>
              <a:t>Olivier.raymond.17@eigsi.fr</a:t>
            </a:r>
          </a:p>
          <a:p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Mentor</a:t>
            </a:r>
            <a:r>
              <a:rPr lang="fr-FR" sz="1800" b="1" dirty="0">
                <a:solidFill>
                  <a:schemeClr val="bg1"/>
                </a:solidFill>
              </a:rPr>
              <a:t>: Khalid Moustapha Askia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Jury</a:t>
            </a:r>
            <a:r>
              <a:rPr lang="fr-FR" sz="1800" b="1" dirty="0">
                <a:solidFill>
                  <a:schemeClr val="bg1"/>
                </a:solidFill>
              </a:rPr>
              <a:t>:       </a:t>
            </a:r>
            <a:r>
              <a:rPr lang="fr-FR" sz="1800" b="1" dirty="0" err="1">
                <a:solidFill>
                  <a:schemeClr val="bg1"/>
                </a:solidFill>
              </a:rPr>
              <a:t>Ababacar</a:t>
            </a:r>
            <a:r>
              <a:rPr lang="fr-FR" sz="1800" b="1" dirty="0">
                <a:solidFill>
                  <a:schemeClr val="bg1"/>
                </a:solidFill>
              </a:rPr>
              <a:t> Ba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3EE2ED-A8EB-2528-90EF-C3339C508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t="22796" r="58165" b="23196"/>
          <a:stretch/>
        </p:blipFill>
        <p:spPr bwMode="auto">
          <a:xfrm>
            <a:off x="1256963" y="928575"/>
            <a:ext cx="1662335" cy="10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lassrooms – Numérique et Sciences Informatiques">
            <a:extLst>
              <a:ext uri="{FF2B5EF4-FFF2-40B4-BE49-F238E27FC236}">
                <a16:creationId xmlns:a16="http://schemas.microsoft.com/office/drawing/2014/main" id="{C7D7E68F-A55F-BD0E-C065-675CED093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73" y="928575"/>
            <a:ext cx="989489" cy="10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ational Investment Bank (IIB) | IIB and World Bank conclude work on  corporate governance">
            <a:extLst>
              <a:ext uri="{FF2B5EF4-FFF2-40B4-BE49-F238E27FC236}">
                <a16:creationId xmlns:a16="http://schemas.microsoft.com/office/drawing/2014/main" id="{10DB276F-C74A-14E4-0F3E-DB08B147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25" y="928576"/>
            <a:ext cx="1858992" cy="10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8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II.1. Détecter les lignes vides (Data)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E9B827-C338-0542-30C6-BCAA6376D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2372650"/>
            <a:ext cx="4261775" cy="37995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4400" b="1" dirty="0">
                <a:solidFill>
                  <a:schemeClr val="accent1">
                    <a:lumMod val="75000"/>
                  </a:schemeClr>
                </a:solidFill>
              </a:rPr>
              <a:t>529 525 lignes vides sur 886 930 !!!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ADF75FA7-743F-056A-CBAB-D73C535DB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18610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DE6FD5-B2D8-4549-8C14-9CB8E035A7B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84" y="2091386"/>
            <a:ext cx="4938712" cy="35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7B57CB4-997C-1888-9DB8-352140E4DA99}"/>
              </a:ext>
            </a:extLst>
          </p:cNvPr>
          <p:cNvSpPr txBox="1"/>
          <p:nvPr/>
        </p:nvSpPr>
        <p:spPr>
          <a:xfrm>
            <a:off x="5978554" y="5601370"/>
            <a:ext cx="5671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u="sng" dirty="0"/>
              <a:t>Choix du seuil</a:t>
            </a:r>
            <a:r>
              <a:rPr lang="fr-FR" dirty="0"/>
              <a:t>: On souhaite conserver le minimum d’indicateurs pour 15 sujets différents. </a:t>
            </a:r>
          </a:p>
        </p:txBody>
      </p:sp>
    </p:spTree>
    <p:extLst>
      <p:ext uri="{BB962C8B-B14F-4D97-AF65-F5344CB8AC3E}">
        <p14:creationId xmlns:p14="http://schemas.microsoft.com/office/powerpoint/2010/main" val="297025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II.3. Choix des indicateurs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D6D10CB-5869-6011-5735-E410F5633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902" y="2478024"/>
            <a:ext cx="3773165" cy="3694176"/>
          </a:xfrm>
        </p:spPr>
        <p:txBody>
          <a:bodyPr>
            <a:normAutofit fontScale="70000" lnSpcReduction="20000"/>
          </a:bodyPr>
          <a:lstStyle/>
          <a:p>
            <a:r>
              <a:rPr lang="fr-FR" b="1" u="sng" dirty="0"/>
              <a:t>Valeur minimale</a:t>
            </a:r>
            <a:r>
              <a:rPr lang="fr-FR" dirty="0"/>
              <a:t>: 25. </a:t>
            </a:r>
            <a:br>
              <a:rPr lang="fr-FR" dirty="0"/>
            </a:br>
            <a:r>
              <a:rPr lang="fr-FR" dirty="0">
                <a:sym typeface="Wingdings" panose="05000000000000000000" pitchFamily="2" charset="2"/>
              </a:rPr>
              <a:t> Réduction du nbr d’indicateur de 3665 à 186, répartit en 15 sujets différents.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b="1" u="sng" dirty="0">
                <a:sym typeface="Wingdings" panose="05000000000000000000" pitchFamily="2" charset="2"/>
              </a:rPr>
              <a:t>Choix manuel</a:t>
            </a:r>
            <a:r>
              <a:rPr lang="fr-FR" dirty="0">
                <a:sym typeface="Wingdings" panose="05000000000000000000" pitchFamily="2" charset="2"/>
              </a:rPr>
              <a:t>: Réduction de 186 à 17 indicateurs dont les principales catégories sont : </a:t>
            </a:r>
            <a:r>
              <a:rPr lang="fr-FR" u="sng" dirty="0"/>
              <a:t>Education, Economie, Santé, Démographie, Infrastructures</a:t>
            </a:r>
            <a:r>
              <a:rPr lang="fr-FR" dirty="0"/>
              <a:t>. </a:t>
            </a:r>
            <a:endParaRPr lang="fr-FR" dirty="0">
              <a:sym typeface="Wingdings" panose="05000000000000000000" pitchFamily="2" charset="2"/>
            </a:endParaRPr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7EE4F7CD-FCCB-9A70-834B-CEBC511DB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23442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846DC569-19E4-457B-C638-A363F6EAB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4550633" y="2116668"/>
            <a:ext cx="7578601" cy="4067414"/>
          </a:xfrm>
        </p:spPr>
      </p:pic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EB54694D-8FCB-503A-0530-2D84E3A9C789}"/>
              </a:ext>
            </a:extLst>
          </p:cNvPr>
          <p:cNvSpPr/>
          <p:nvPr/>
        </p:nvSpPr>
        <p:spPr>
          <a:xfrm>
            <a:off x="9692640" y="3428548"/>
            <a:ext cx="327660" cy="3048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05971D2-3003-7B5C-B2F9-875D9D7B6996}"/>
              </a:ext>
            </a:extLst>
          </p:cNvPr>
          <p:cNvGrpSpPr/>
          <p:nvPr/>
        </p:nvGrpSpPr>
        <p:grpSpPr>
          <a:xfrm>
            <a:off x="9098298" y="1087821"/>
            <a:ext cx="2639176" cy="923330"/>
            <a:chOff x="9098298" y="1087821"/>
            <a:chExt cx="2639176" cy="92333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9417E2D-F136-4B78-0B04-5723A19A06C2}"/>
                </a:ext>
              </a:extLst>
            </p:cNvPr>
            <p:cNvSpPr txBox="1"/>
            <p:nvPr/>
          </p:nvSpPr>
          <p:spPr>
            <a:xfrm>
              <a:off x="9464058" y="1087821"/>
              <a:ext cx="2273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Note</a:t>
              </a:r>
              <a:r>
                <a:rPr lang="fr-FR" dirty="0"/>
                <a:t>: </a:t>
              </a:r>
              <a:br>
                <a:rPr lang="fr-FR" dirty="0"/>
              </a:br>
              <a:r>
                <a:rPr lang="fr-FR" dirty="0"/>
                <a:t>Un score faible à un impact positif !!</a:t>
              </a:r>
            </a:p>
          </p:txBody>
        </p:sp>
        <p:sp>
          <p:nvSpPr>
            <p:cNvPr id="7" name="Étoile : 5 branches 6">
              <a:extLst>
                <a:ext uri="{FF2B5EF4-FFF2-40B4-BE49-F238E27FC236}">
                  <a16:creationId xmlns:a16="http://schemas.microsoft.com/office/drawing/2014/main" id="{150629D7-DAD8-9D70-A64E-3229D47A6012}"/>
                </a:ext>
              </a:extLst>
            </p:cNvPr>
            <p:cNvSpPr/>
            <p:nvPr/>
          </p:nvSpPr>
          <p:spPr>
            <a:xfrm>
              <a:off x="9098298" y="1549486"/>
              <a:ext cx="327660" cy="30480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10707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II.4. Choix des indicateurs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D6D10CB-5869-6011-5735-E410F5633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950" y="2199782"/>
            <a:ext cx="4000500" cy="397241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fr-FR" sz="3200" b="1" u="sng" dirty="0">
                <a:latin typeface="Georgia (corps)"/>
              </a:rPr>
              <a:t>Raisons: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000" dirty="0">
                <a:latin typeface="Georgia (corps)"/>
              </a:rPr>
              <a:t>C</a:t>
            </a:r>
            <a:r>
              <a:rPr lang="fr-FR" sz="2000" i="0" dirty="0">
                <a:effectLst/>
                <a:latin typeface="Georgia (corps)"/>
              </a:rPr>
              <a:t>ompréhension globale des marchés cibles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2000" i="0" dirty="0">
              <a:effectLst/>
              <a:latin typeface="Georgia (corps)"/>
            </a:endParaRPr>
          </a:p>
          <a:p>
            <a:pPr marL="0" indent="0" algn="l">
              <a:buNone/>
            </a:pPr>
            <a:r>
              <a:rPr lang="fr-FR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  <a:sym typeface="Wingdings" panose="05000000000000000000" pitchFamily="2" charset="2"/>
              </a:rPr>
              <a:t> </a:t>
            </a:r>
            <a:r>
              <a:rPr lang="fr-FR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</a:rPr>
              <a:t>Prioriser les régions avec des profils démographiques favorables, une stabilité économique et une pénétration élevée d'Internet.</a:t>
            </a:r>
            <a:endParaRPr lang="fr-FR" sz="2000" u="sng" dirty="0">
              <a:solidFill>
                <a:schemeClr val="accent1">
                  <a:lumMod val="75000"/>
                </a:schemeClr>
              </a:solidFill>
              <a:latin typeface="Georgia (corps)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5198560-E007-C59B-30DF-48A41857A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038053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F13CCF0-8984-005B-8FD1-184BC83CA1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pic>
        <p:nvPicPr>
          <p:cNvPr id="6" name="Espace réservé du contenu 6">
            <a:extLst>
              <a:ext uri="{FF2B5EF4-FFF2-40B4-BE49-F238E27FC236}">
                <a16:creationId xmlns:a16="http://schemas.microsoft.com/office/drawing/2014/main" id="{90F546AF-CCA0-5D6E-D1D0-FBD588F22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633" y="2116668"/>
            <a:ext cx="7578601" cy="4067414"/>
          </a:xfrm>
          <a:prstGeom prst="rect">
            <a:avLst/>
          </a:prstGeom>
        </p:spPr>
      </p:pic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E6A643C0-ED8B-9375-4E0E-E2B67986DC78}"/>
              </a:ext>
            </a:extLst>
          </p:cNvPr>
          <p:cNvSpPr/>
          <p:nvPr/>
        </p:nvSpPr>
        <p:spPr>
          <a:xfrm>
            <a:off x="9692640" y="3428548"/>
            <a:ext cx="327660" cy="3048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0BDA8FD-BD9C-BAFB-4BAA-711E63161D8C}"/>
              </a:ext>
            </a:extLst>
          </p:cNvPr>
          <p:cNvGrpSpPr/>
          <p:nvPr/>
        </p:nvGrpSpPr>
        <p:grpSpPr>
          <a:xfrm>
            <a:off x="9098298" y="1087821"/>
            <a:ext cx="2639176" cy="923330"/>
            <a:chOff x="9098298" y="1087821"/>
            <a:chExt cx="2639176" cy="923330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644AEBB-DCAC-C4F1-8697-BE142C7C6B0A}"/>
                </a:ext>
              </a:extLst>
            </p:cNvPr>
            <p:cNvSpPr txBox="1"/>
            <p:nvPr/>
          </p:nvSpPr>
          <p:spPr>
            <a:xfrm>
              <a:off x="9464058" y="1087821"/>
              <a:ext cx="2273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Note</a:t>
              </a:r>
              <a:r>
                <a:rPr lang="fr-FR" dirty="0"/>
                <a:t>: </a:t>
              </a:r>
              <a:br>
                <a:rPr lang="fr-FR" dirty="0"/>
              </a:br>
              <a:r>
                <a:rPr lang="fr-FR" dirty="0"/>
                <a:t>Un score faible à un impact positif !!</a:t>
              </a:r>
            </a:p>
          </p:txBody>
        </p:sp>
        <p:sp>
          <p:nvSpPr>
            <p:cNvPr id="17" name="Étoile : 5 branches 16">
              <a:extLst>
                <a:ext uri="{FF2B5EF4-FFF2-40B4-BE49-F238E27FC236}">
                  <a16:creationId xmlns:a16="http://schemas.microsoft.com/office/drawing/2014/main" id="{895C64F0-B0D8-9D84-5FF5-0986533BEE60}"/>
                </a:ext>
              </a:extLst>
            </p:cNvPr>
            <p:cNvSpPr/>
            <p:nvPr/>
          </p:nvSpPr>
          <p:spPr>
            <a:xfrm>
              <a:off x="9098298" y="1549486"/>
              <a:ext cx="327660" cy="304800"/>
            </a:xfrm>
            <a:prstGeom prst="star5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7195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Encre liquide aquarelle et encre">
            <a:extLst>
              <a:ext uri="{FF2B5EF4-FFF2-40B4-BE49-F238E27FC236}">
                <a16:creationId xmlns:a16="http://schemas.microsoft.com/office/drawing/2014/main" id="{8CEE276D-9C98-05CA-F4BB-22ADF2F06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-12447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73316-94A3-ED84-8D84-CC41B8CE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ETAPE N°3 – </a:t>
            </a:r>
            <a:br>
              <a:rPr lang="en-US" sz="4200" dirty="0">
                <a:solidFill>
                  <a:srgbClr val="FFFFFF"/>
                </a:solidFill>
              </a:rPr>
            </a:br>
            <a:r>
              <a:rPr lang="en-US" sz="4200" dirty="0" err="1">
                <a:solidFill>
                  <a:srgbClr val="FFFFFF"/>
                </a:solidFill>
              </a:rPr>
              <a:t>Créer</a:t>
            </a:r>
            <a:r>
              <a:rPr lang="en-US" sz="4200" dirty="0">
                <a:solidFill>
                  <a:srgbClr val="FFFFFF"/>
                </a:solidFill>
              </a:rPr>
              <a:t> un (</a:t>
            </a:r>
            <a:r>
              <a:rPr lang="en-US" sz="4200" dirty="0" err="1">
                <a:solidFill>
                  <a:srgbClr val="FFFFFF"/>
                </a:solidFill>
              </a:rPr>
              <a:t>ou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plusieurs</a:t>
            </a:r>
            <a:r>
              <a:rPr lang="en-US" sz="4200" dirty="0">
                <a:solidFill>
                  <a:srgbClr val="FFFFFF"/>
                </a:solidFill>
              </a:rPr>
              <a:t>) </a:t>
            </a:r>
            <a:r>
              <a:rPr lang="en-US" sz="4200" dirty="0" err="1">
                <a:solidFill>
                  <a:srgbClr val="FFFFFF"/>
                </a:solidFill>
              </a:rPr>
              <a:t>dataframe</a:t>
            </a:r>
            <a:r>
              <a:rPr lang="en-US" sz="4200" dirty="0">
                <a:solidFill>
                  <a:srgbClr val="FFFFFF"/>
                </a:solidFill>
              </a:rPr>
              <a:t> dans le but de </a:t>
            </a:r>
            <a:r>
              <a:rPr lang="en-US" sz="4200" dirty="0" err="1">
                <a:solidFill>
                  <a:srgbClr val="FFFFFF"/>
                </a:solidFill>
              </a:rPr>
              <a:t>mener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une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err="1">
                <a:solidFill>
                  <a:srgbClr val="FFFFFF"/>
                </a:solidFill>
              </a:rPr>
              <a:t>analyse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itre 1">
            <a:extLst>
              <a:ext uri="{FF2B5EF4-FFF2-40B4-BE49-F238E27FC236}">
                <a16:creationId xmlns:a16="http://schemas.microsoft.com/office/drawing/2014/main" id="{5AD2ABF9-0D50-5A16-573B-1B94E0AD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069332"/>
              </p:ext>
            </p:extLst>
          </p:nvPr>
        </p:nvGraphicFramePr>
        <p:xfrm>
          <a:off x="822748" y="3878065"/>
          <a:ext cx="10552388" cy="2018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404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III.1. Création dictionnaire de </a:t>
            </a:r>
            <a:r>
              <a:rPr lang="fr-FR" b="1" i="0" dirty="0" err="1">
                <a:effectLst/>
                <a:latin typeface="Georgia (En-têtes)"/>
              </a:rPr>
              <a:t>dataframe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B5831F-5DAD-DD09-8CA5-130216DF3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fr-FR" sz="1200" b="1" u="sng" dirty="0"/>
              <a:t>Règle n°1</a:t>
            </a:r>
            <a:r>
              <a:rPr lang="fr-FR" sz="1200" dirty="0"/>
              <a:t>: Sélection des années entre 1999 et 2015 [Etape I.]</a:t>
            </a:r>
          </a:p>
          <a:p>
            <a:r>
              <a:rPr lang="fr-FR" sz="1200" b="1" u="sng" dirty="0"/>
              <a:t>Règle n°2 </a:t>
            </a:r>
            <a:r>
              <a:rPr lang="fr-FR" sz="1200" dirty="0"/>
              <a:t>: Sélection des 17 indicateurs (~un indicateur par sujet) [Etape II.]</a:t>
            </a:r>
          </a:p>
          <a:p>
            <a:r>
              <a:rPr lang="fr-FR" sz="1200" b="1" u="sng" dirty="0"/>
              <a:t>Règle n°3 </a:t>
            </a:r>
            <a:r>
              <a:rPr lang="fr-FR" sz="1200" dirty="0"/>
              <a:t>: Supprimer les colonnes redondantes</a:t>
            </a:r>
            <a:br>
              <a:rPr lang="fr-FR" sz="1200" dirty="0"/>
            </a:br>
            <a:r>
              <a:rPr lang="fr-FR" sz="1200" dirty="0"/>
              <a:t>Ex1: Country Name &amp; Country Code</a:t>
            </a:r>
            <a:br>
              <a:rPr lang="fr-FR" sz="1200" dirty="0"/>
            </a:br>
            <a:r>
              <a:rPr lang="fr-FR" sz="1200" dirty="0"/>
              <a:t>Ex2: Indicator Name &amp; Indicator Code </a:t>
            </a:r>
          </a:p>
          <a:p>
            <a:r>
              <a:rPr lang="fr-FR" sz="1200" b="1" u="sng" dirty="0"/>
              <a:t>Règle n°4 </a:t>
            </a:r>
            <a:r>
              <a:rPr lang="fr-FR" sz="1200" dirty="0"/>
              <a:t>: Supprimer les lignes contenant un ratio de valeur manquante trop </a:t>
            </a:r>
            <a:r>
              <a:rPr lang="fr-FR" sz="1200" dirty="0" err="1"/>
              <a:t>élévé</a:t>
            </a:r>
            <a:r>
              <a:rPr lang="fr-FR" sz="1200" dirty="0"/>
              <a:t> (&gt;20%) puis imputation des valeurs manquantes restantes. </a:t>
            </a:r>
          </a:p>
          <a:p>
            <a:r>
              <a:rPr lang="fr-FR" sz="1200" b="1" u="sng" dirty="0"/>
              <a:t>Règle n°5</a:t>
            </a:r>
            <a:r>
              <a:rPr lang="fr-FR" sz="1200" dirty="0"/>
              <a:t>: Supprimer les </a:t>
            </a:r>
            <a:r>
              <a:rPr lang="fr-FR" sz="1200" dirty="0" err="1"/>
              <a:t>outliers</a:t>
            </a:r>
            <a:endParaRPr lang="fr-FR" sz="1200" dirty="0"/>
          </a:p>
          <a:p>
            <a:endParaRPr lang="fr-FR" sz="1200" dirty="0"/>
          </a:p>
          <a:p>
            <a:pPr marL="0" indent="0">
              <a:buNone/>
            </a:pPr>
            <a:r>
              <a:rPr lang="fr-FR" sz="1200" b="1" dirty="0">
                <a:sym typeface="Wingdings" panose="05000000000000000000" pitchFamily="2" charset="2"/>
              </a:rPr>
              <a:t></a:t>
            </a:r>
            <a:r>
              <a:rPr lang="fr-FR" sz="1200" b="1" dirty="0"/>
              <a:t>Réduction du </a:t>
            </a:r>
            <a:r>
              <a:rPr lang="fr-FR" sz="1200" b="1" dirty="0" err="1"/>
              <a:t>dataset</a:t>
            </a:r>
            <a:r>
              <a:rPr lang="fr-FR" sz="1200" b="1" dirty="0"/>
              <a:t> (Data) </a:t>
            </a:r>
            <a:r>
              <a:rPr lang="fr-FR" sz="1200" dirty="0"/>
              <a:t>de : </a:t>
            </a:r>
            <a:br>
              <a:rPr lang="fr-FR" sz="1200" dirty="0"/>
            </a:br>
            <a:r>
              <a:rPr lang="fr-FR" sz="1200" dirty="0"/>
              <a:t>(886 930, 69) à (4114, 17) !!!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967BFE-A339-0C44-24D9-1BA41B179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5" y="2478024"/>
            <a:ext cx="5365095" cy="369417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 Proposition : Création d’un dictionnaire de </a:t>
            </a:r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</a:rPr>
              <a:t>dataframe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dirty="0"/>
              <a:t>: </a:t>
            </a:r>
            <a:r>
              <a:rPr lang="fr-FR" sz="2800" u="sng" dirty="0"/>
              <a:t>Key</a:t>
            </a:r>
            <a:r>
              <a:rPr lang="fr-FR" sz="2800" dirty="0"/>
              <a:t> (Année), </a:t>
            </a:r>
            <a:r>
              <a:rPr lang="fr-FR" sz="2800" u="sng" dirty="0"/>
              <a:t>Lignes</a:t>
            </a:r>
            <a:r>
              <a:rPr lang="fr-FR" sz="2800" dirty="0"/>
              <a:t> (Pays), </a:t>
            </a:r>
            <a:r>
              <a:rPr lang="fr-FR" sz="2800" u="sng" dirty="0"/>
              <a:t>Colonnes</a:t>
            </a:r>
            <a:r>
              <a:rPr lang="fr-FR" sz="2800" dirty="0"/>
              <a:t> (Indicateurs retenus)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B343982-DAA6-3AFC-3D93-B92760BD7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186346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06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5EEB4D5-82E7-8EA4-9BDA-33109DF37A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89" y="2275561"/>
            <a:ext cx="5925411" cy="38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III.1. Traitement des valeurs manquantes dans les lignes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B5831F-5DAD-DD09-8CA5-130216DF3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~20% des lignes possède un ratio de valeur manquante supérieur à 20%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Lignes à supprimer</a:t>
            </a:r>
          </a:p>
          <a:p>
            <a:endParaRPr lang="fr-FR" sz="1800" dirty="0"/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~20% des lignes possède un ratio de valeur manquante entre 0% et 20%.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Lignes à imputer via </a:t>
            </a:r>
            <a:r>
              <a:rPr lang="fr-FR" sz="1800" dirty="0" err="1">
                <a:sym typeface="Wingdings" panose="05000000000000000000" pitchFamily="2" charset="2"/>
              </a:rPr>
              <a:t>Forward</a:t>
            </a:r>
            <a:r>
              <a:rPr lang="fr-FR" sz="1800" dirty="0">
                <a:sym typeface="Wingdings" panose="05000000000000000000" pitchFamily="2" charset="2"/>
              </a:rPr>
              <a:t> &amp; </a:t>
            </a:r>
            <a:r>
              <a:rPr lang="fr-FR" sz="1800" dirty="0" err="1">
                <a:sym typeface="Wingdings" panose="05000000000000000000" pitchFamily="2" charset="2"/>
              </a:rPr>
              <a:t>Backward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Filling</a:t>
            </a:r>
            <a:r>
              <a:rPr lang="fr-FR" sz="1800" dirty="0">
                <a:sym typeface="Wingdings" panose="05000000000000000000" pitchFamily="2" charset="2"/>
              </a:rPr>
              <a:t>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800" dirty="0">
                <a:sym typeface="Wingdings" panose="05000000000000000000" pitchFamily="2" charset="2"/>
              </a:rPr>
              <a:t>Nécessaire pour traiter les lignes ayant NaN en début ou en fin de ligne. </a:t>
            </a:r>
            <a:endParaRPr lang="fr-FR" sz="1800" b="1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B343982-DAA6-3AFC-3D93-B92760BD7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522232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160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III.1. Traitement des valeurs aberrantes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B5831F-5DAD-DD09-8CA5-130216DF3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b="1" i="0" dirty="0">
                <a:effectLst/>
                <a:latin typeface="Georgia (corps)"/>
              </a:rPr>
              <a:t>Détection et </a:t>
            </a:r>
            <a:r>
              <a:rPr lang="fr-FR" sz="2400" b="1" i="0" dirty="0" err="1">
                <a:effectLst/>
                <a:latin typeface="Georgia (corps)"/>
              </a:rPr>
              <a:t>élimitation</a:t>
            </a:r>
            <a:r>
              <a:rPr lang="fr-FR" sz="2400" b="1" i="0" dirty="0">
                <a:effectLst/>
                <a:latin typeface="Georgia (corps)"/>
              </a:rPr>
              <a:t> des valeurs aberrantes dans le jeu de données</a:t>
            </a:r>
          </a:p>
          <a:p>
            <a:r>
              <a:rPr lang="fr-FR" sz="1800" dirty="0">
                <a:latin typeface="Georgia (corps)"/>
              </a:rPr>
              <a:t>Utilisation du </a:t>
            </a:r>
            <a:r>
              <a:rPr lang="fr-FR" sz="1800" dirty="0" err="1">
                <a:latin typeface="Georgia (corps)"/>
              </a:rPr>
              <a:t>Zscore</a:t>
            </a:r>
            <a:r>
              <a:rPr lang="fr-FR" sz="1800" dirty="0">
                <a:latin typeface="Georgia (corps)"/>
              </a:rPr>
              <a:t> de </a:t>
            </a:r>
            <a:r>
              <a:rPr lang="fr-FR" sz="1800" dirty="0" err="1">
                <a:latin typeface="Georgia (corps)"/>
              </a:rPr>
              <a:t>Scipy.stats</a:t>
            </a:r>
            <a:endParaRPr lang="fr-FR" sz="1800" dirty="0">
              <a:latin typeface="Georgia (corps)"/>
            </a:endParaRPr>
          </a:p>
          <a:p>
            <a:pPr lvl="1"/>
            <a:r>
              <a:rPr lang="fr-FR" sz="1800" i="0" dirty="0">
                <a:effectLst/>
                <a:latin typeface="Georgia (corps)"/>
              </a:rPr>
              <a:t>Le Z-score mesure de combien d'écart-type une observation est loin de la moyenne.</a:t>
            </a:r>
          </a:p>
          <a:p>
            <a:pPr lvl="1"/>
            <a:r>
              <a:rPr lang="fr-FR" sz="1800" i="0" dirty="0">
                <a:effectLst/>
                <a:latin typeface="Georgia (corps)"/>
              </a:rPr>
              <a:t>Un Z-score absolu supérieur à un seuil (par exemple, 2 ou 3) indique que l'observation est une valeur aberrante.</a:t>
            </a:r>
          </a:p>
          <a:p>
            <a:pPr lvl="1"/>
            <a:endParaRPr lang="fr-FR" sz="1800" i="0" dirty="0">
              <a:effectLst/>
              <a:latin typeface="Georgia (corps)"/>
            </a:endParaRPr>
          </a:p>
          <a:p>
            <a:r>
              <a:rPr lang="fr-FR" sz="1800" dirty="0">
                <a:latin typeface="Georgia (corps)"/>
              </a:rPr>
              <a:t>Dans notre </a:t>
            </a:r>
            <a:r>
              <a:rPr lang="fr-FR" sz="1800" dirty="0" err="1">
                <a:latin typeface="Georgia (corps)"/>
              </a:rPr>
              <a:t>dataset</a:t>
            </a:r>
            <a:r>
              <a:rPr lang="fr-FR" sz="1800" dirty="0">
                <a:latin typeface="Georgia (corps)"/>
              </a:rPr>
              <a:t>, </a:t>
            </a:r>
          </a:p>
          <a:p>
            <a:pPr lvl="1"/>
            <a:r>
              <a:rPr lang="fr-FR" sz="1800" i="0" dirty="0">
                <a:effectLst/>
                <a:latin typeface="Georgia (corps)"/>
              </a:rPr>
              <a:t>Détection de </a:t>
            </a:r>
            <a:r>
              <a:rPr lang="fr-FR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</a:rPr>
              <a:t>39 lignes avec </a:t>
            </a:r>
            <a:r>
              <a:rPr lang="fr-FR" sz="1800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</a:rPr>
              <a:t>outliers</a:t>
            </a:r>
            <a:r>
              <a:rPr lang="fr-FR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</a:rPr>
              <a:t> </a:t>
            </a:r>
          </a:p>
          <a:p>
            <a:pPr lvl="1"/>
            <a:r>
              <a:rPr lang="fr-FR" sz="1800" i="0" dirty="0">
                <a:effectLst/>
                <a:latin typeface="Georgia (corps)"/>
              </a:rPr>
              <a:t>Pourcentage globale des valeurs aberrantes : </a:t>
            </a:r>
            <a:r>
              <a:rPr lang="fr-FR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Georgia (corps)"/>
              </a:rPr>
              <a:t>0,05% du total des données. </a:t>
            </a:r>
          </a:p>
          <a:p>
            <a:pPr marL="457200" lvl="1" indent="0">
              <a:buNone/>
            </a:pP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latin typeface="Georgia (corps)"/>
                <a:sym typeface="Wingdings" panose="05000000000000000000" pitchFamily="2" charset="2"/>
              </a:rPr>
              <a:t> Elimination des lignes contenant les valeurs aberrantes. </a:t>
            </a:r>
            <a:endParaRPr lang="fr-FR" sz="1800" b="1" dirty="0">
              <a:solidFill>
                <a:schemeClr val="accent1">
                  <a:lumMod val="75000"/>
                </a:schemeClr>
              </a:solidFill>
              <a:latin typeface="Georgia (corps)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B343982-DAA6-3AFC-3D93-B92760BD7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717218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4933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2A0AFFD-D68A-0FDB-0EEA-B9123EC6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7898512-9DBC-ABF1-D6CC-BF77457EE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C81785-CD40-B5A9-7A05-2B164FF84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7207A3-AC71-C87D-647C-801AFCDCE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015D64-E49B-918A-A9EB-D997833C0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ADC5BB4E-D396-316A-145F-2830E060E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Picture 3" descr="Encre liquide aquarelle et encre">
            <a:extLst>
              <a:ext uri="{FF2B5EF4-FFF2-40B4-BE49-F238E27FC236}">
                <a16:creationId xmlns:a16="http://schemas.microsoft.com/office/drawing/2014/main" id="{0AA3E41B-D10F-011E-72A6-0C9A71231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01ABFD3-68DA-66BE-7985-E72D5DD7E574}"/>
              </a:ext>
            </a:extLst>
          </p:cNvPr>
          <p:cNvSpPr txBox="1">
            <a:spLocks/>
          </p:cNvSpPr>
          <p:nvPr/>
        </p:nvSpPr>
        <p:spPr>
          <a:xfrm>
            <a:off x="841248" y="426720"/>
            <a:ext cx="10506456" cy="1919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ETAPE N°4 –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031B6-220E-AFC0-B7AB-B763084A2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0E5A-5CD6-1515-0D26-752AB885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itre 1">
            <a:extLst>
              <a:ext uri="{FF2B5EF4-FFF2-40B4-BE49-F238E27FC236}">
                <a16:creationId xmlns:a16="http://schemas.microsoft.com/office/drawing/2014/main" id="{301EAD72-B681-4A4C-A60A-EE2CD4EBF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562143"/>
              </p:ext>
            </p:extLst>
          </p:nvPr>
        </p:nvGraphicFramePr>
        <p:xfrm>
          <a:off x="822748" y="3878065"/>
          <a:ext cx="10552388" cy="2018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789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8F7218F-DC5B-9B07-4F2C-E266AD2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IV.1. Corrélation entre paramètres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530C09-3CEF-2DB7-D936-650321CB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478024"/>
            <a:ext cx="573405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Il semble qu’il existe de nombreuses corrélations (Positive ou négative) entre mes paramètres. 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NY.GDP.MKTP.CD avec </a:t>
            </a:r>
            <a:r>
              <a:rPr lang="fr-FR" sz="1600" b="1" dirty="0"/>
              <a:t>NY.GDP.MKTP.KD </a:t>
            </a:r>
            <a:r>
              <a:rPr lang="fr-FR" sz="1600" dirty="0"/>
              <a:t>(Corrélation de 0,99)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SP.POP.1564.TO.ZS avec </a:t>
            </a:r>
            <a:r>
              <a:rPr lang="fr-FR" sz="1600" b="1" dirty="0"/>
              <a:t>SP.POP.0014.TO.ZS</a:t>
            </a:r>
            <a:r>
              <a:rPr lang="fr-FR" sz="1600" dirty="0"/>
              <a:t> </a:t>
            </a:r>
            <a:br>
              <a:rPr lang="fr-FR" sz="1600" dirty="0"/>
            </a:br>
            <a:r>
              <a:rPr lang="fr-FR" sz="1600" dirty="0"/>
              <a:t>(-Corrélation de 0,95)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b="1" dirty="0"/>
              <a:t>SP.POP.TOTL </a:t>
            </a:r>
            <a:r>
              <a:rPr lang="fr-FR" sz="1600" dirty="0"/>
              <a:t>avec SP.TER.TOTL.IN </a:t>
            </a:r>
            <a:br>
              <a:rPr lang="fr-FR" sz="1600" dirty="0"/>
            </a:br>
            <a:r>
              <a:rPr lang="fr-FR" sz="1600" dirty="0"/>
              <a:t>(Corrélation de 0,99)</a:t>
            </a:r>
          </a:p>
          <a:p>
            <a:pPr marL="0" indent="0">
              <a:buNone/>
            </a:pPr>
            <a:endParaRPr lang="fr-F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SUPPRIMER LES INDICATEURS REDONDNANTS</a:t>
            </a:r>
            <a:r>
              <a:rPr lang="fr-FR" sz="1600" b="1" dirty="0">
                <a:sym typeface="Wingdings" panose="05000000000000000000" pitchFamily="2" charset="2"/>
              </a:rPr>
              <a:t> </a:t>
            </a:r>
            <a:br>
              <a:rPr lang="fr-FR" sz="1600" b="1" dirty="0">
                <a:sym typeface="Wingdings" panose="05000000000000000000" pitchFamily="2" charset="2"/>
              </a:rPr>
            </a:br>
            <a:r>
              <a:rPr lang="fr-FR" sz="1600" b="1" dirty="0">
                <a:sym typeface="Wingdings" panose="05000000000000000000" pitchFamily="2" charset="2"/>
              </a:rPr>
              <a:t>(chaque couple donne des infos similaires)</a:t>
            </a:r>
            <a:endParaRPr lang="fr-FR" sz="1100" b="1" i="0" dirty="0">
              <a:effectLst/>
            </a:endParaRPr>
          </a:p>
          <a:p>
            <a:pPr marL="0" indent="0" algn="l">
              <a:buNone/>
            </a:pPr>
            <a:endParaRPr lang="fr-FR" sz="160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5CC8A3-1FDE-A02E-8BAF-FF42E70AA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367458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 9" descr="Une image contenant texte, capture d’écran, motif, Caractère coloré&#10;&#10;Description générée automatiquement">
            <a:extLst>
              <a:ext uri="{FF2B5EF4-FFF2-40B4-BE49-F238E27FC236}">
                <a16:creationId xmlns:a16="http://schemas.microsoft.com/office/drawing/2014/main" id="{978E3FBC-F116-EC10-1B79-E8109E1044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6" r="13208"/>
          <a:stretch/>
        </p:blipFill>
        <p:spPr>
          <a:xfrm>
            <a:off x="6435092" y="2101882"/>
            <a:ext cx="4655154" cy="40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8F7218F-DC5B-9B07-4F2C-E266AD2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>
                <a:latin typeface="Georgia (En-têtes)"/>
              </a:rPr>
              <a:t>IV.2. Analyse univariée </a:t>
            </a:r>
            <a:br>
              <a:rPr lang="fr-FR" dirty="0">
                <a:latin typeface="Georgia (En-têtes)"/>
              </a:rPr>
            </a:br>
            <a:r>
              <a:rPr lang="en-US" b="1" i="0" dirty="0">
                <a:effectLst/>
                <a:latin typeface="Georgia (En-têtes)"/>
              </a:rPr>
              <a:t>(Internet users per 100 people)</a:t>
            </a:r>
            <a:endParaRPr lang="fr-FR" dirty="0">
              <a:latin typeface="Georgia (En-têtes)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530C09-3CEF-2DB7-D936-650321CB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Exemple : </a:t>
            </a:r>
            <a:r>
              <a:rPr lang="en-US" sz="2000" b="1" i="0" dirty="0">
                <a:effectLst/>
              </a:rPr>
              <a:t>IT.NET.USER.P2 (Internet users per 100 people)</a:t>
            </a:r>
          </a:p>
          <a:p>
            <a:pPr marL="0" indent="0">
              <a:buNone/>
            </a:pPr>
            <a:r>
              <a:rPr lang="en-US" sz="1800" b="1" i="0" u="sng" dirty="0" err="1">
                <a:solidFill>
                  <a:schemeClr val="accent1">
                    <a:lumMod val="75000"/>
                  </a:schemeClr>
                </a:solidFill>
                <a:effectLst/>
              </a:rPr>
              <a:t>Problèmatique</a:t>
            </a: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 : </a:t>
            </a:r>
            <a:r>
              <a:rPr lang="fr-FR" sz="1800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Quels pays présentent un pourcentage élevé d'utilisateurs d'Internet (IT.NET.USER.P2) en constante augmentation au fil des années?</a:t>
            </a:r>
            <a:endParaRPr lang="en-US" sz="2400" b="1" i="0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514350" indent="-514350" algn="l">
              <a:buAutoNum type="arabicPeriod"/>
            </a:pPr>
            <a:r>
              <a:rPr lang="fr-FR" sz="1800" b="0" i="0" u="sng" dirty="0">
                <a:effectLst/>
              </a:rPr>
              <a:t>Accessibilité à l'apprentissage en ligne :</a:t>
            </a:r>
            <a:br>
              <a:rPr lang="fr-FR" sz="1800" b="0" i="0" dirty="0">
                <a:effectLst/>
              </a:rPr>
            </a:br>
            <a:r>
              <a:rPr lang="fr-FR" sz="1800" b="1" i="0" dirty="0">
                <a:effectLst/>
              </a:rPr>
              <a:t>Il s'agit d'un facteur positif pour les services d'éducation en ligne, car cela indique une base d'utilisateurs potentielle plus importante.</a:t>
            </a:r>
          </a:p>
          <a:p>
            <a:pPr marL="514350" indent="-514350" algn="l">
              <a:buAutoNum type="arabicPeriod"/>
            </a:pPr>
            <a:r>
              <a:rPr lang="fr-FR" sz="1800" b="0" i="0" u="sng" dirty="0">
                <a:effectLst/>
              </a:rPr>
              <a:t>Potentiel de marché :</a:t>
            </a:r>
            <a:br>
              <a:rPr lang="fr-FR" sz="1800" b="0" i="0" dirty="0">
                <a:effectLst/>
              </a:rPr>
            </a:br>
            <a:r>
              <a:rPr lang="fr-FR" sz="1800" b="0" i="0" dirty="0">
                <a:effectLst/>
              </a:rPr>
              <a:t>Ces pays ont une part significative de leur population déjà connectée à Internet, les rendant plus susceptibles de s'engager avec du contenu éducatif en ligne.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5CC8A3-1FDE-A02E-8BAF-FF42E70AA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43704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581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Encre liquide aquarelle et encre">
            <a:extLst>
              <a:ext uri="{FF2B5EF4-FFF2-40B4-BE49-F238E27FC236}">
                <a16:creationId xmlns:a16="http://schemas.microsoft.com/office/drawing/2014/main" id="{DD216CC2-0294-F27A-14A4-26833DE0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ZoneTexte 9">
            <a:extLst>
              <a:ext uri="{FF2B5EF4-FFF2-40B4-BE49-F238E27FC236}">
                <a16:creationId xmlns:a16="http://schemas.microsoft.com/office/drawing/2014/main" id="{7A52802F-ADF8-5559-10E6-17A0B98AA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75801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6142CC6B-B7DB-7C72-5014-C7046F30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2908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13743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8F7218F-DC5B-9B07-4F2C-E266AD2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>
                <a:latin typeface="Georgia (En-têtes)"/>
              </a:rPr>
              <a:t>IV.2. Analyse univariée</a:t>
            </a:r>
            <a:br>
              <a:rPr lang="fr-FR" dirty="0">
                <a:latin typeface="Georgia (En-têtes)"/>
              </a:rPr>
            </a:br>
            <a:r>
              <a:rPr lang="en-US" b="1" i="0" dirty="0">
                <a:effectLst/>
                <a:latin typeface="Georgia (En-têtes)"/>
              </a:rPr>
              <a:t>(Internet users per 100 people)</a:t>
            </a:r>
            <a:endParaRPr lang="fr-FR" dirty="0">
              <a:latin typeface="Georgia (En-têtes)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AE54ECA-FF54-1554-2367-E2882F22A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786" y="2478024"/>
            <a:ext cx="5097642" cy="3694176"/>
          </a:xfrm>
        </p:spPr>
        <p:txBody>
          <a:bodyPr>
            <a:normAutofit/>
          </a:bodyPr>
          <a:lstStyle/>
          <a:p>
            <a:r>
              <a:rPr lang="fr-FR" sz="1600" dirty="0"/>
              <a:t>Evolution positive de 1. </a:t>
            </a:r>
            <a:r>
              <a:rPr lang="fr-FR" sz="1600" b="1" dirty="0"/>
              <a:t>la </a:t>
            </a:r>
            <a:r>
              <a:rPr lang="fr-FR" sz="1600" b="1" dirty="0" err="1"/>
              <a:t>médianne</a:t>
            </a:r>
            <a:r>
              <a:rPr lang="fr-FR" sz="1600" dirty="0"/>
              <a:t> , 2. </a:t>
            </a:r>
            <a:r>
              <a:rPr lang="fr-FR" sz="1600" b="1" dirty="0"/>
              <a:t>de l’intervalle interquartile</a:t>
            </a:r>
            <a:r>
              <a:rPr lang="fr-FR" sz="1600" dirty="0"/>
              <a:t> (IQR) et 3. </a:t>
            </a:r>
            <a:r>
              <a:rPr lang="fr-FR" sz="1600" b="1" dirty="0"/>
              <a:t>de la moyenne</a:t>
            </a:r>
            <a:r>
              <a:rPr lang="fr-FR" sz="1600" dirty="0"/>
              <a:t>.</a:t>
            </a:r>
            <a:br>
              <a:rPr lang="fr-FR" sz="1600" dirty="0"/>
            </a:br>
            <a:r>
              <a:rPr lang="fr-FR" sz="1600" dirty="0">
                <a:sym typeface="Wingdings" panose="05000000000000000000" pitchFamily="2" charset="2"/>
              </a:rPr>
              <a:t> </a:t>
            </a:r>
            <a:r>
              <a:rPr lang="fr-FR" sz="1600" i="1" dirty="0">
                <a:sym typeface="Wingdings" panose="05000000000000000000" pitchFamily="2" charset="2"/>
              </a:rPr>
              <a:t>Retard technologique de certaines régions p/r à d’autres</a:t>
            </a:r>
            <a:r>
              <a:rPr lang="fr-FR" sz="1600" i="1" dirty="0"/>
              <a:t> </a:t>
            </a:r>
          </a:p>
          <a:p>
            <a:pPr marL="0" indent="0">
              <a:buNone/>
            </a:pPr>
            <a:endParaRPr lang="fr-FR" sz="1600" dirty="0"/>
          </a:p>
          <a:p>
            <a:r>
              <a:rPr lang="fr-FR" sz="1600" b="1" dirty="0"/>
              <a:t>Présence de valeurs atypiques </a:t>
            </a:r>
            <a:r>
              <a:rPr lang="fr-FR" sz="1600" dirty="0"/>
              <a:t>(bornés) qui peuvent s’expliquer.</a:t>
            </a:r>
            <a:br>
              <a:rPr lang="fr-FR" sz="1600" dirty="0"/>
            </a:br>
            <a:r>
              <a:rPr lang="fr-FR" sz="1600" dirty="0">
                <a:sym typeface="Wingdings" panose="05000000000000000000" pitchFamily="2" charset="2"/>
              </a:rPr>
              <a:t> </a:t>
            </a:r>
            <a:r>
              <a:rPr lang="fr-FR" sz="1600" i="1" dirty="0">
                <a:sym typeface="Wingdings" panose="05000000000000000000" pitchFamily="2" charset="2"/>
              </a:rPr>
              <a:t>Pays à haut revenus et/ou développés </a:t>
            </a:r>
            <a:r>
              <a:rPr lang="fr-FR" sz="1600" i="1" dirty="0"/>
              <a:t>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5CC8A3-1FDE-A02E-8BAF-FF42E70AAF6F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5269A4DA-E50E-4D1C-DBC0-737E4BF279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27" y="2478023"/>
            <a:ext cx="6192441" cy="36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4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8F7218F-DC5B-9B07-4F2C-E266AD2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IV.2. Analyse univariée</a:t>
            </a:r>
            <a:br>
              <a:rPr lang="fr-FR" dirty="0"/>
            </a:br>
            <a:r>
              <a:rPr lang="en-US" b="1" i="0" dirty="0">
                <a:effectLst/>
              </a:rPr>
              <a:t>(Internet users per 100 people)</a:t>
            </a:r>
            <a:endParaRPr lang="fr-FR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5CC8A3-1FDE-A02E-8BAF-FF42E70AA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749725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75C77279-F612-CE01-3A4C-8CC608749ACF}"/>
              </a:ext>
            </a:extLst>
          </p:cNvPr>
          <p:cNvSpPr txBox="1">
            <a:spLocks/>
          </p:cNvSpPr>
          <p:nvPr/>
        </p:nvSpPr>
        <p:spPr>
          <a:xfrm>
            <a:off x="1" y="2024168"/>
            <a:ext cx="4064400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INCOME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3A4E0FE-1102-C3C1-D35C-C5AB14171CC2}"/>
              </a:ext>
            </a:extLst>
          </p:cNvPr>
          <p:cNvSpPr txBox="1">
            <a:spLocks/>
          </p:cNvSpPr>
          <p:nvPr/>
        </p:nvSpPr>
        <p:spPr>
          <a:xfrm>
            <a:off x="4064398" y="2024168"/>
            <a:ext cx="4063201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REGIONS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77B5820E-A079-0A02-6160-41FE937E95DF}"/>
              </a:ext>
            </a:extLst>
          </p:cNvPr>
          <p:cNvSpPr txBox="1">
            <a:spLocks/>
          </p:cNvSpPr>
          <p:nvPr/>
        </p:nvSpPr>
        <p:spPr>
          <a:xfrm>
            <a:off x="8127598" y="2028570"/>
            <a:ext cx="4063201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PAYS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5D5C9E4-0642-B107-F93A-55815A306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" y="2441888"/>
            <a:ext cx="4064400" cy="31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0353D44-F4A2-AC64-FB7B-6F4E6486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96" y="2446171"/>
            <a:ext cx="4064400" cy="31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051F9DF-5DF7-A995-1F44-96F1C952C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191" y="2456970"/>
            <a:ext cx="4064400" cy="308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A492E9D-45EC-5385-2E8C-42151A6A975C}"/>
              </a:ext>
            </a:extLst>
          </p:cNvPr>
          <p:cNvSpPr txBox="1">
            <a:spLocks/>
          </p:cNvSpPr>
          <p:nvPr/>
        </p:nvSpPr>
        <p:spPr>
          <a:xfrm>
            <a:off x="847289" y="5543314"/>
            <a:ext cx="10436408" cy="703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à"/>
            </a:pP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On privilégie : 1. Les pays à haut revenus, 2. Membre de l’OECD (Amérique du Nord + Europe).</a:t>
            </a:r>
            <a:br>
              <a:rPr lang="fr-FR" sz="1800" b="1" dirty="0">
                <a:sym typeface="Wingdings" panose="05000000000000000000" pitchFamily="2" charset="2"/>
              </a:rPr>
            </a:br>
            <a:r>
              <a:rPr lang="fr-FR" sz="1800" dirty="0">
                <a:sym typeface="Wingdings" panose="05000000000000000000" pitchFamily="2" charset="2"/>
              </a:rPr>
              <a:t>Islande (TOP1), Suède (TOP2), Danemark (TOP3)</a:t>
            </a:r>
          </a:p>
        </p:txBody>
      </p:sp>
    </p:spTree>
    <p:extLst>
      <p:ext uri="{BB962C8B-B14F-4D97-AF65-F5344CB8AC3E}">
        <p14:creationId xmlns:p14="http://schemas.microsoft.com/office/powerpoint/2010/main" val="356904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8F7218F-DC5B-9B07-4F2C-E266AD2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IV.3. Analyse bivariée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530C09-3CEF-2DB7-D936-650321CB2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478024"/>
            <a:ext cx="4495800" cy="36941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1900" b="1" dirty="0"/>
              <a:t>Exemple : </a:t>
            </a:r>
            <a:r>
              <a:rPr lang="en-US" sz="1900" b="1" i="0" dirty="0">
                <a:effectLst/>
              </a:rPr>
              <a:t>Internet Users and GDP per Capita (PPP):</a:t>
            </a:r>
          </a:p>
          <a:p>
            <a:pPr algn="l"/>
            <a:r>
              <a:rPr lang="en-US" sz="1600" b="1" u="sng" dirty="0" err="1"/>
              <a:t>Problèmatique</a:t>
            </a:r>
            <a:r>
              <a:rPr lang="en-US" sz="1600" b="1" u="sng" dirty="0"/>
              <a:t> : </a:t>
            </a:r>
            <a:r>
              <a:rPr lang="fr-FR" sz="1600" dirty="0"/>
              <a:t>Quels pays présentent un </a:t>
            </a:r>
            <a:r>
              <a:rPr lang="fr-FR" sz="1600" b="1" dirty="0"/>
              <a:t>équilibre optimal </a:t>
            </a:r>
            <a:r>
              <a:rPr lang="fr-FR" sz="1600" dirty="0"/>
              <a:t>entre la connectivité numérique de leur population (IT.NET.USER.P2) et leur capacité économique mesurée par le PIB par habitant (PPP, en dollars internationaux courants) (NY.GDP.PCAP.PP.CD) ?</a:t>
            </a:r>
          </a:p>
          <a:p>
            <a:pPr marL="514350" indent="-514350" algn="l">
              <a:buAutoNum type="arabicPeriod"/>
            </a:pPr>
            <a:endParaRPr lang="fr-FR" sz="1600" dirty="0"/>
          </a:p>
          <a:p>
            <a:pPr marL="0" indent="0">
              <a:buNone/>
            </a:pPr>
            <a:r>
              <a:rPr lang="fr-FR" sz="1600" b="1" u="sng" dirty="0">
                <a:solidFill>
                  <a:schemeClr val="accent1">
                    <a:lumMod val="75000"/>
                  </a:schemeClr>
                </a:solidFill>
              </a:rPr>
              <a:t>Note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: Cette combinaison indique le pouvoir d'achat potentiel pour les formations en ligne.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600" b="1" dirty="0">
                <a:sym typeface="Wingdings" panose="05000000000000000000" pitchFamily="2" charset="2"/>
              </a:rPr>
              <a:t>Singapour, Suisse, Bermudes et États-Unis sont à privilégier.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600" b="1" dirty="0">
                <a:sym typeface="Wingdings" panose="05000000000000000000" pitchFamily="2" charset="2"/>
              </a:rPr>
              <a:t>Quid du nombre de personne ?! </a:t>
            </a:r>
            <a:r>
              <a:rPr lang="fr-FR" sz="1600" dirty="0">
                <a:sym typeface="Wingdings" panose="05000000000000000000" pitchFamily="2" charset="2"/>
              </a:rPr>
              <a:t>Bermudes (63 867)</a:t>
            </a:r>
            <a:endParaRPr lang="fr-FR" sz="1600" dirty="0"/>
          </a:p>
          <a:p>
            <a:pPr marL="0" indent="0">
              <a:buNone/>
            </a:pPr>
            <a:endParaRPr lang="fr-FR" sz="1600" b="1" dirty="0"/>
          </a:p>
          <a:p>
            <a:pPr marL="0" indent="0">
              <a:buNone/>
            </a:pPr>
            <a:endParaRPr lang="fr-FR" sz="1100" b="1" i="0" dirty="0">
              <a:effectLst/>
            </a:endParaRPr>
          </a:p>
          <a:p>
            <a:pPr marL="0" indent="0" algn="l">
              <a:buNone/>
            </a:pPr>
            <a:endParaRPr lang="fr-FR" sz="1600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6D5CC8A3-1FDE-A02E-8BAF-FF42E70AA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982192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8" name="Picture 8">
            <a:extLst>
              <a:ext uri="{FF2B5EF4-FFF2-40B4-BE49-F238E27FC236}">
                <a16:creationId xmlns:a16="http://schemas.microsoft.com/office/drawing/2014/main" id="{2378B558-D0B7-1092-E812-7CAE82BD1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2095684"/>
            <a:ext cx="6479177" cy="41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2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IV.4. Méthode de </a:t>
            </a:r>
            <a:r>
              <a:rPr lang="fr-FR" dirty="0" err="1"/>
              <a:t>scoring</a:t>
            </a:r>
            <a:endParaRPr lang="fr-FR" dirty="0"/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6DEE5A26-96AF-8293-0ABB-3FBDB04E8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83239"/>
              </p:ext>
            </p:extLst>
          </p:nvPr>
        </p:nvGraphicFramePr>
        <p:xfrm>
          <a:off x="561975" y="2181224"/>
          <a:ext cx="11182349" cy="398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4C7AAE2-833D-F1AE-E64B-B407D49FF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28551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E7B7E703-5BD0-CEB7-D61B-3E7BEA871824}"/>
              </a:ext>
            </a:extLst>
          </p:cNvPr>
          <p:cNvSpPr txBox="1"/>
          <p:nvPr/>
        </p:nvSpPr>
        <p:spPr>
          <a:xfrm>
            <a:off x="8140699" y="101921"/>
            <a:ext cx="3410475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effectLst/>
              </a:rPr>
              <a:t>Prioriser les régions avec des profils démographiques favorables, une stabilité économique et une pénétration élevée d'Internet.</a:t>
            </a:r>
          </a:p>
          <a:p>
            <a:pPr algn="l"/>
            <a:endParaRPr lang="fr-FR" sz="1400" b="1" u="sng" dirty="0"/>
          </a:p>
          <a:p>
            <a:pPr algn="l"/>
            <a:r>
              <a:rPr lang="fr-FR" sz="1400" b="1" u="sng" dirty="0">
                <a:sym typeface="Wingdings" panose="05000000000000000000" pitchFamily="2" charset="2"/>
              </a:rPr>
              <a:t> Nécessité d’une approche globale</a:t>
            </a:r>
            <a:endParaRPr lang="fr-FR" sz="1400" u="sng" dirty="0"/>
          </a:p>
        </p:txBody>
      </p:sp>
    </p:spTree>
    <p:extLst>
      <p:ext uri="{BB962C8B-B14F-4D97-AF65-F5344CB8AC3E}">
        <p14:creationId xmlns:p14="http://schemas.microsoft.com/office/powerpoint/2010/main" val="313081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66" y="548640"/>
            <a:ext cx="5125673" cy="1179576"/>
          </a:xfrm>
        </p:spPr>
        <p:txBody>
          <a:bodyPr>
            <a:noAutofit/>
          </a:bodyPr>
          <a:lstStyle/>
          <a:p>
            <a:r>
              <a:rPr lang="fr-FR" dirty="0"/>
              <a:t>IV.4. Méthode 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 err="1"/>
              <a:t>scoring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(Vérification)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13D1942E-6B14-8F34-25D2-148679500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93" y="2478024"/>
            <a:ext cx="4445127" cy="36941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i="0" dirty="0">
                <a:effectLst/>
              </a:rPr>
              <a:t>Vérifions la validité de la </a:t>
            </a:r>
            <a:r>
              <a:rPr lang="fr-FR" b="1" i="0" dirty="0">
                <a:effectLst/>
              </a:rPr>
              <a:t>méthode min-max </a:t>
            </a:r>
            <a:r>
              <a:rPr lang="fr-FR" i="0" dirty="0">
                <a:effectLst/>
              </a:rPr>
              <a:t>pour l’étape de </a:t>
            </a:r>
            <a:r>
              <a:rPr lang="fr-FR" b="1" i="0" dirty="0">
                <a:effectLst/>
              </a:rPr>
              <a:t>normalisation</a:t>
            </a:r>
            <a:r>
              <a:rPr lang="fr-FR" i="0" dirty="0">
                <a:effectLst/>
              </a:rPr>
              <a:t>. </a:t>
            </a:r>
          </a:p>
          <a:p>
            <a:pPr marL="0" indent="0">
              <a:buNone/>
            </a:pPr>
            <a:endParaRPr lang="fr-FR" i="0" dirty="0">
              <a:effectLst/>
            </a:endParaRP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La distribution des indicateurs est-elle </a:t>
            </a:r>
            <a:r>
              <a:rPr lang="fr-FR" u="sng" dirty="0">
                <a:sym typeface="Wingdings" panose="05000000000000000000" pitchFamily="2" charset="2"/>
              </a:rPr>
              <a:t>normale</a:t>
            </a:r>
            <a:r>
              <a:rPr lang="fr-FR" dirty="0">
                <a:sym typeface="Wingdings" panose="05000000000000000000" pitchFamily="2" charset="2"/>
              </a:rPr>
              <a:t> ou </a:t>
            </a:r>
            <a:r>
              <a:rPr lang="fr-FR" b="1" u="sng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asymétrique</a:t>
            </a:r>
            <a:r>
              <a:rPr lang="fr-FR" dirty="0">
                <a:sym typeface="Wingdings" panose="05000000000000000000" pitchFamily="2" charset="2"/>
              </a:rPr>
              <a:t>?</a:t>
            </a:r>
            <a:endParaRPr lang="fr-FR" i="0" dirty="0">
              <a:effectLst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2834A33-597E-6D57-899D-61817774BE31}"/>
              </a:ext>
            </a:extLst>
          </p:cNvPr>
          <p:cNvGrpSpPr/>
          <p:nvPr/>
        </p:nvGrpSpPr>
        <p:grpSpPr>
          <a:xfrm>
            <a:off x="4777356" y="194322"/>
            <a:ext cx="7434733" cy="6057887"/>
            <a:chOff x="4777357" y="194323"/>
            <a:chExt cx="7074684" cy="5764516"/>
          </a:xfrm>
        </p:grpSpPr>
        <p:sp>
          <p:nvSpPr>
            <p:cNvPr id="3" name="Espace réservé du texte 5">
              <a:extLst>
                <a:ext uri="{FF2B5EF4-FFF2-40B4-BE49-F238E27FC236}">
                  <a16:creationId xmlns:a16="http://schemas.microsoft.com/office/drawing/2014/main" id="{445CF848-DAED-3186-520A-34818DD0B339}"/>
                </a:ext>
              </a:extLst>
            </p:cNvPr>
            <p:cNvSpPr txBox="1">
              <a:spLocks/>
            </p:cNvSpPr>
            <p:nvPr/>
          </p:nvSpPr>
          <p:spPr>
            <a:xfrm>
              <a:off x="4777357" y="194323"/>
              <a:ext cx="7074684" cy="5105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b="1" dirty="0"/>
                <a:t>GROUPE PAYS (1999)</a:t>
              </a:r>
            </a:p>
          </p:txBody>
        </p:sp>
        <p:pic>
          <p:nvPicPr>
            <p:cNvPr id="12290" name="Picture 2">
              <a:extLst>
                <a:ext uri="{FF2B5EF4-FFF2-40B4-BE49-F238E27FC236}">
                  <a16:creationId xmlns:a16="http://schemas.microsoft.com/office/drawing/2014/main" id="{319F0B6C-13CA-DBE3-19C9-816FFE387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357" y="662940"/>
              <a:ext cx="7074684" cy="529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8CF348D-AB50-08DF-FB86-22B05F516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078837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395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IV.4. Méthode de </a:t>
            </a:r>
            <a:r>
              <a:rPr lang="fr-FR" dirty="0" err="1"/>
              <a:t>scoring</a:t>
            </a:r>
            <a:br>
              <a:rPr lang="fr-FR" dirty="0"/>
            </a:br>
            <a:r>
              <a:rPr lang="fr-FR" dirty="0"/>
              <a:t>Résultats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F03C277-816F-2C3C-A387-47BB695B8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35824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1F6BA09E-D6A5-3435-CC92-8F9D0CAFE3B8}"/>
              </a:ext>
            </a:extLst>
          </p:cNvPr>
          <p:cNvSpPr txBox="1">
            <a:spLocks/>
          </p:cNvSpPr>
          <p:nvPr/>
        </p:nvSpPr>
        <p:spPr>
          <a:xfrm>
            <a:off x="578841" y="2032557"/>
            <a:ext cx="3368320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INCOME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2E83003C-6517-7742-5D15-1EAED8C928EA}"/>
              </a:ext>
            </a:extLst>
          </p:cNvPr>
          <p:cNvSpPr txBox="1">
            <a:spLocks/>
          </p:cNvSpPr>
          <p:nvPr/>
        </p:nvSpPr>
        <p:spPr>
          <a:xfrm>
            <a:off x="4703015" y="2032557"/>
            <a:ext cx="3599844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REGIONS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FBF7DF4E-FC92-8996-59E4-8FBACFF4E1F1}"/>
              </a:ext>
            </a:extLst>
          </p:cNvPr>
          <p:cNvSpPr txBox="1">
            <a:spLocks/>
          </p:cNvSpPr>
          <p:nvPr/>
        </p:nvSpPr>
        <p:spPr>
          <a:xfrm>
            <a:off x="8371438" y="2036959"/>
            <a:ext cx="4063201" cy="510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GROUPE PAYS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00AD27DC-5E27-9721-FE34-30672B3CB515}"/>
              </a:ext>
            </a:extLst>
          </p:cNvPr>
          <p:cNvSpPr txBox="1">
            <a:spLocks/>
          </p:cNvSpPr>
          <p:nvPr/>
        </p:nvSpPr>
        <p:spPr>
          <a:xfrm>
            <a:off x="578840" y="5330829"/>
            <a:ext cx="11039912" cy="801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à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On privilégie : 1. Les pays à haut revenus, 2. Membre de l’OECD.</a:t>
            </a:r>
          </a:p>
          <a:p>
            <a:pPr marL="0" indent="0" algn="ctr">
              <a:buNone/>
            </a:pPr>
            <a:r>
              <a:rPr lang="fr-FR" dirty="0">
                <a:sym typeface="Wingdings" panose="05000000000000000000" pitchFamily="2" charset="2"/>
              </a:rPr>
              <a:t>États-Unis (TOP1), Suède (TOP2), Danemark (TOP3), Finlande (TOP4), Japon (TOP5)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3865078-94F0-3B2C-88E7-7F896B19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3" y="2481124"/>
            <a:ext cx="4064400" cy="26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EEDE7CB-2573-87C4-2699-C4797BE12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59" y="2481124"/>
            <a:ext cx="4064400" cy="26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D83E80C-3343-A33F-E2B3-AA7EF1EA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295" y="2481123"/>
            <a:ext cx="4064400" cy="26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6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IV.4. Méthode de </a:t>
            </a:r>
            <a:r>
              <a:rPr lang="fr-FR" dirty="0" err="1"/>
              <a:t>scoring</a:t>
            </a:r>
            <a:br>
              <a:rPr lang="fr-FR" dirty="0"/>
            </a:br>
            <a:r>
              <a:rPr lang="fr-FR" dirty="0"/>
              <a:t>Evolution du score !!!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EEE18D-C0F2-83A5-ABB5-A7652CDA0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54340" y="2378154"/>
            <a:ext cx="3537585" cy="510512"/>
          </a:xfrm>
        </p:spPr>
        <p:txBody>
          <a:bodyPr/>
          <a:lstStyle/>
          <a:p>
            <a:pPr algn="ctr"/>
            <a:r>
              <a:rPr lang="fr-FR" dirty="0"/>
              <a:t>GROUPE REGIONS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9F1C8A-4222-5731-E607-B2A2147C8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75" y="2372650"/>
            <a:ext cx="5610225" cy="379955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Evolution positive du score de certaines zones (Ex : Asie de l’Est et Pacifique). </a:t>
            </a:r>
          </a:p>
          <a:p>
            <a:r>
              <a:rPr lang="fr-FR" dirty="0"/>
              <a:t>Evolution négative du score (Ex: Membres de l’OECD ou Amérique du Nord). 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Il se peut que les REGIONS choisies maintenant ne soient plus pertinentes dans le futur!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Idem pour INCOME &amp; PAYS. 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5AD81F4E-B054-C0EC-BB47-73403AED70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18542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26D23ADB-6CA1-34DD-26BA-C9899DBB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5" y="2798964"/>
            <a:ext cx="5846400" cy="31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9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3AFF988-5C3E-BC74-3F31-A5F533E2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0" y="2317458"/>
            <a:ext cx="6958800" cy="39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IV.5. Et dans le futur ?!</a:t>
            </a:r>
            <a:br>
              <a:rPr lang="fr-FR" dirty="0"/>
            </a:br>
            <a:r>
              <a:rPr lang="fr-FR" dirty="0"/>
              <a:t>Groupe INCOME</a:t>
            </a:r>
          </a:p>
        </p:txBody>
      </p:sp>
      <p:sp>
        <p:nvSpPr>
          <p:cNvPr id="3" name="Espace réservé du contenu 10">
            <a:extLst>
              <a:ext uri="{FF2B5EF4-FFF2-40B4-BE49-F238E27FC236}">
                <a16:creationId xmlns:a16="http://schemas.microsoft.com/office/drawing/2014/main" id="{750811A7-9A2D-5068-18AF-C87E4DEF0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478024"/>
            <a:ext cx="4162697" cy="36941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i="0" dirty="0">
                <a:effectLst/>
              </a:rPr>
              <a:t>Interpolation du score moyen pour la période : 2016 – 2030.</a:t>
            </a:r>
          </a:p>
          <a:p>
            <a:pPr marL="0" indent="0">
              <a:buNone/>
            </a:pPr>
            <a:r>
              <a:rPr lang="fr-FR" i="0" u="sng" dirty="0">
                <a:effectLst/>
              </a:rPr>
              <a:t>Méthode utilisée </a:t>
            </a:r>
            <a:r>
              <a:rPr lang="fr-FR" i="0" dirty="0">
                <a:effectLst/>
              </a:rPr>
              <a:t>: polynomiale </a:t>
            </a:r>
            <a:r>
              <a:rPr lang="fr-FR" i="0" dirty="0" err="1">
                <a:effectLst/>
              </a:rPr>
              <a:t>N</a:t>
            </a:r>
            <a:r>
              <a:rPr lang="fr-FR" i="0" baseline="30000" dirty="0" err="1">
                <a:effectLst/>
              </a:rPr>
              <a:t>th</a:t>
            </a:r>
            <a:r>
              <a:rPr lang="fr-FR" i="0" dirty="0">
                <a:effectLst/>
              </a:rPr>
              <a:t> degré (choix automatique du degré entre 1 et 10 qui maximise le R²)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b="1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 Evolution du TOP5 en faveur des groupes « Middle </a:t>
            </a:r>
            <a:r>
              <a:rPr lang="fr-FR" b="1" i="0" dirty="0" err="1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Income</a:t>
            </a:r>
            <a:r>
              <a:rPr lang="fr-FR" b="1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 »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32931F6-A774-BF2E-4A16-0BDC5AFE5A65}"/>
              </a:ext>
            </a:extLst>
          </p:cNvPr>
          <p:cNvCxnSpPr>
            <a:cxnSpLocks/>
          </p:cNvCxnSpPr>
          <p:nvPr/>
        </p:nvCxnSpPr>
        <p:spPr>
          <a:xfrm flipV="1">
            <a:off x="8242654" y="2514575"/>
            <a:ext cx="0" cy="332898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B3FE8ACC-473F-C419-5FE3-EC752C0038D5}"/>
              </a:ext>
            </a:extLst>
          </p:cNvPr>
          <p:cNvSpPr txBox="1">
            <a:spLocks/>
          </p:cNvSpPr>
          <p:nvPr/>
        </p:nvSpPr>
        <p:spPr>
          <a:xfrm>
            <a:off x="5570222" y="2511058"/>
            <a:ext cx="2665901" cy="4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>
                <a:solidFill>
                  <a:schemeClr val="accent1"/>
                </a:solidFill>
              </a:rPr>
              <a:t>Données d’origine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7822A781-8F91-1EC4-7A56-F87A1636092F}"/>
              </a:ext>
            </a:extLst>
          </p:cNvPr>
          <p:cNvSpPr txBox="1">
            <a:spLocks/>
          </p:cNvSpPr>
          <p:nvPr/>
        </p:nvSpPr>
        <p:spPr>
          <a:xfrm>
            <a:off x="8236130" y="2522964"/>
            <a:ext cx="2365189" cy="3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500" b="1" dirty="0">
                <a:solidFill>
                  <a:schemeClr val="accent1"/>
                </a:solidFill>
              </a:rPr>
              <a:t>Données prédites</a:t>
            </a: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B4510930-A377-A147-0A5E-7818C76BBE2D}"/>
              </a:ext>
            </a:extLst>
          </p:cNvPr>
          <p:cNvSpPr/>
          <p:nvPr/>
        </p:nvSpPr>
        <p:spPr>
          <a:xfrm rot="16200000">
            <a:off x="6724423" y="805901"/>
            <a:ext cx="357510" cy="266591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576DBA2-8E52-AB3D-34BC-2EF2EDD91D49}"/>
              </a:ext>
            </a:extLst>
          </p:cNvPr>
          <p:cNvCxnSpPr>
            <a:cxnSpLocks/>
            <a:stCxn id="4" idx="1"/>
            <a:endCxn id="11" idx="1"/>
          </p:cNvCxnSpPr>
          <p:nvPr/>
        </p:nvCxnSpPr>
        <p:spPr>
          <a:xfrm flipH="1">
            <a:off x="6903178" y="1017122"/>
            <a:ext cx="1745901" cy="942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7C100CD9-273A-F5A8-E5E0-0A7D32551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5675865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9845680-784E-33DF-9CF5-00BBEC4B384F}"/>
              </a:ext>
            </a:extLst>
          </p:cNvPr>
          <p:cNvSpPr/>
          <p:nvPr/>
        </p:nvSpPr>
        <p:spPr>
          <a:xfrm>
            <a:off x="10845801" y="3911600"/>
            <a:ext cx="1276348" cy="460376"/>
          </a:xfrm>
          <a:prstGeom prst="rect">
            <a:avLst/>
          </a:prstGeom>
          <a:solidFill>
            <a:srgbClr val="45AFAD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DC47F2-99E9-5A21-9FBD-57D2539E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079" y="0"/>
            <a:ext cx="3531600" cy="20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91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IV.5. Et dans le futur ?!</a:t>
            </a:r>
            <a:br>
              <a:rPr lang="fr-FR" dirty="0"/>
            </a:br>
            <a:r>
              <a:rPr lang="fr-FR" dirty="0"/>
              <a:t>Groupe REGIONS</a:t>
            </a:r>
          </a:p>
        </p:txBody>
      </p:sp>
      <p:sp>
        <p:nvSpPr>
          <p:cNvPr id="3" name="Espace réservé du contenu 10">
            <a:extLst>
              <a:ext uri="{FF2B5EF4-FFF2-40B4-BE49-F238E27FC236}">
                <a16:creationId xmlns:a16="http://schemas.microsoft.com/office/drawing/2014/main" id="{750811A7-9A2D-5068-18AF-C87E4DEF0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478024"/>
            <a:ext cx="4162697" cy="36941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i="0" dirty="0">
                <a:effectLst/>
              </a:rPr>
              <a:t>Interpolation du score moyen pour la période : 2016 – 2030.</a:t>
            </a:r>
          </a:p>
          <a:p>
            <a:pPr marL="0" indent="0">
              <a:buNone/>
            </a:pPr>
            <a:r>
              <a:rPr lang="fr-FR" i="0" u="sng" dirty="0">
                <a:effectLst/>
              </a:rPr>
              <a:t>Méthode utilisée </a:t>
            </a:r>
            <a:r>
              <a:rPr lang="fr-FR" i="0" dirty="0">
                <a:effectLst/>
              </a:rPr>
              <a:t>: polynomiale </a:t>
            </a:r>
            <a:r>
              <a:rPr lang="fr-FR" i="0" dirty="0" err="1">
                <a:effectLst/>
              </a:rPr>
              <a:t>N</a:t>
            </a:r>
            <a:r>
              <a:rPr lang="fr-FR" i="0" baseline="30000" dirty="0" err="1">
                <a:effectLst/>
              </a:rPr>
              <a:t>th</a:t>
            </a:r>
            <a:r>
              <a:rPr lang="fr-FR" i="0" dirty="0">
                <a:effectLst/>
              </a:rPr>
              <a:t> degré (choix automatique du degré entre 1 et 10 qui maximise le R²)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 </a:t>
            </a:r>
            <a:r>
              <a:rPr lang="fr-FR" b="1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Evolution du TOP5 en faveur des régions: Asie de l’Est et Pacifique ET Membre de l’OECD.</a:t>
            </a: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B4510930-A377-A147-0A5E-7818C76BBE2D}"/>
              </a:ext>
            </a:extLst>
          </p:cNvPr>
          <p:cNvSpPr/>
          <p:nvPr/>
        </p:nvSpPr>
        <p:spPr>
          <a:xfrm rot="16200000">
            <a:off x="6218296" y="746805"/>
            <a:ext cx="343458" cy="266590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6CA56D-7A9F-9E2B-97ED-06FD5783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023" y="2240981"/>
            <a:ext cx="7534800" cy="401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576DBA2-8E52-AB3D-34BC-2EF2EDD91D49}"/>
              </a:ext>
            </a:extLst>
          </p:cNvPr>
          <p:cNvCxnSpPr>
            <a:cxnSpLocks/>
            <a:stCxn id="5" idx="1"/>
            <a:endCxn id="11" idx="1"/>
          </p:cNvCxnSpPr>
          <p:nvPr/>
        </p:nvCxnSpPr>
        <p:spPr>
          <a:xfrm flipH="1">
            <a:off x="6390025" y="1010129"/>
            <a:ext cx="1589316" cy="8978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792867-C9F4-7A3F-B9F8-C4CE6EC5CF1D}"/>
              </a:ext>
            </a:extLst>
          </p:cNvPr>
          <p:cNvSpPr/>
          <p:nvPr/>
        </p:nvSpPr>
        <p:spPr>
          <a:xfrm>
            <a:off x="10436226" y="4102102"/>
            <a:ext cx="1712912" cy="233362"/>
          </a:xfrm>
          <a:prstGeom prst="rect">
            <a:avLst/>
          </a:prstGeom>
          <a:solidFill>
            <a:srgbClr val="45AFAD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75F53C3B-A9D6-92B0-8F36-CED3625AB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295313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0F8BA7C9-E35F-C8AF-38E1-1720ACDFBF7D}"/>
              </a:ext>
            </a:extLst>
          </p:cNvPr>
          <p:cNvCxnSpPr>
            <a:cxnSpLocks/>
          </p:cNvCxnSpPr>
          <p:nvPr/>
        </p:nvCxnSpPr>
        <p:spPr>
          <a:xfrm flipV="1">
            <a:off x="7773316" y="2438400"/>
            <a:ext cx="0" cy="339314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C37EED49-F2A0-652C-4AC6-54BCC8A8F837}"/>
              </a:ext>
            </a:extLst>
          </p:cNvPr>
          <p:cNvSpPr txBox="1">
            <a:spLocks/>
          </p:cNvSpPr>
          <p:nvPr/>
        </p:nvSpPr>
        <p:spPr>
          <a:xfrm>
            <a:off x="5057073" y="2501397"/>
            <a:ext cx="2665901" cy="4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>
                <a:solidFill>
                  <a:schemeClr val="accent1"/>
                </a:solidFill>
              </a:rPr>
              <a:t>Données d’origine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3FE1953C-EC63-5D8B-B467-0DBC46EC66EC}"/>
              </a:ext>
            </a:extLst>
          </p:cNvPr>
          <p:cNvSpPr txBox="1">
            <a:spLocks/>
          </p:cNvSpPr>
          <p:nvPr/>
        </p:nvSpPr>
        <p:spPr>
          <a:xfrm>
            <a:off x="7722981" y="2513303"/>
            <a:ext cx="2365189" cy="3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500" b="1" dirty="0">
                <a:solidFill>
                  <a:schemeClr val="accent1"/>
                </a:solidFill>
              </a:rPr>
              <a:t>Données prédites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F93DFB-EACC-1129-5F87-D56C6EDE3D52}"/>
              </a:ext>
            </a:extLst>
          </p:cNvPr>
          <p:cNvSpPr/>
          <p:nvPr/>
        </p:nvSpPr>
        <p:spPr>
          <a:xfrm>
            <a:off x="10436226" y="3755696"/>
            <a:ext cx="1712912" cy="127330"/>
          </a:xfrm>
          <a:prstGeom prst="rect">
            <a:avLst/>
          </a:prstGeom>
          <a:solidFill>
            <a:srgbClr val="45AFAD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0FD4CBB-FAF3-A1E4-63E3-44CD186B4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41" y="1"/>
            <a:ext cx="4212000" cy="20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3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F0A5-7099-828E-3F69-8438B28B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IV.5. Et dans le futur ?!</a:t>
            </a:r>
            <a:br>
              <a:rPr lang="fr-FR" dirty="0"/>
            </a:br>
            <a:r>
              <a:rPr lang="fr-FR" dirty="0"/>
              <a:t>Groupe PAYS</a:t>
            </a:r>
          </a:p>
        </p:txBody>
      </p:sp>
      <p:sp>
        <p:nvSpPr>
          <p:cNvPr id="3" name="Espace réservé du contenu 10">
            <a:extLst>
              <a:ext uri="{FF2B5EF4-FFF2-40B4-BE49-F238E27FC236}">
                <a16:creationId xmlns:a16="http://schemas.microsoft.com/office/drawing/2014/main" id="{750811A7-9A2D-5068-18AF-C87E4DEF0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478024"/>
            <a:ext cx="4162697" cy="369417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i="0" dirty="0">
                <a:effectLst/>
              </a:rPr>
              <a:t>Interpolation du score moyen pour la période : 2016 – 2030.</a:t>
            </a:r>
          </a:p>
          <a:p>
            <a:pPr marL="0" indent="0">
              <a:buNone/>
            </a:pPr>
            <a:r>
              <a:rPr lang="fr-FR" i="0" u="sng" dirty="0">
                <a:effectLst/>
              </a:rPr>
              <a:t>Méthode utilisée </a:t>
            </a:r>
            <a:r>
              <a:rPr lang="fr-FR" i="0" dirty="0">
                <a:effectLst/>
              </a:rPr>
              <a:t>: polynomiale </a:t>
            </a:r>
            <a:r>
              <a:rPr lang="fr-FR" i="0" dirty="0" err="1">
                <a:effectLst/>
              </a:rPr>
              <a:t>N</a:t>
            </a:r>
            <a:r>
              <a:rPr lang="fr-FR" i="0" baseline="30000" dirty="0" err="1">
                <a:effectLst/>
              </a:rPr>
              <a:t>th</a:t>
            </a:r>
            <a:r>
              <a:rPr lang="fr-FR" i="0" dirty="0">
                <a:effectLst/>
              </a:rPr>
              <a:t> degré (choix automatique du degré entre 1 et 10 qui maximise le R²) 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 </a:t>
            </a:r>
            <a:r>
              <a:rPr lang="fr-FR" b="1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Evolution du TOP5 en </a:t>
            </a:r>
            <a:r>
              <a:rPr lang="fr-FR" b="1" i="0" dirty="0">
                <a:solidFill>
                  <a:srgbClr val="348382"/>
                </a:solidFill>
                <a:effectLst/>
                <a:sym typeface="Wingdings" panose="05000000000000000000" pitchFamily="2" charset="2"/>
              </a:rPr>
              <a:t>faveur</a:t>
            </a:r>
            <a:r>
              <a:rPr lang="fr-FR" b="1" i="0" dirty="0">
                <a:solidFill>
                  <a:schemeClr val="accent1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 des pays: Suède, Islande, Belgique, Royaume-Uni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et Émirats arabes unis</a:t>
            </a:r>
            <a:endParaRPr lang="fr-FR" b="1" i="0" dirty="0">
              <a:solidFill>
                <a:schemeClr val="accent1">
                  <a:lumMod val="75000"/>
                </a:schemeClr>
              </a:solidFill>
              <a:effectLst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i="0" dirty="0">
              <a:effectLst/>
            </a:endParaRPr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B4510930-A377-A147-0A5E-7818C76BBE2D}"/>
              </a:ext>
            </a:extLst>
          </p:cNvPr>
          <p:cNvSpPr/>
          <p:nvPr/>
        </p:nvSpPr>
        <p:spPr>
          <a:xfrm rot="16200000">
            <a:off x="6722295" y="808052"/>
            <a:ext cx="375764" cy="263733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576DBA2-8E52-AB3D-34BC-2EF2EDD91D49}"/>
              </a:ext>
            </a:extLst>
          </p:cNvPr>
          <p:cNvCxnSpPr>
            <a:cxnSpLocks/>
            <a:stCxn id="4" idx="1"/>
            <a:endCxn id="11" idx="1"/>
          </p:cNvCxnSpPr>
          <p:nvPr/>
        </p:nvCxnSpPr>
        <p:spPr>
          <a:xfrm flipH="1">
            <a:off x="6910177" y="1018617"/>
            <a:ext cx="1642223" cy="920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792867-C9F4-7A3F-B9F8-C4CE6EC5CF1D}"/>
              </a:ext>
            </a:extLst>
          </p:cNvPr>
          <p:cNvSpPr/>
          <p:nvPr/>
        </p:nvSpPr>
        <p:spPr>
          <a:xfrm>
            <a:off x="10852151" y="3789439"/>
            <a:ext cx="1282700" cy="455535"/>
          </a:xfrm>
          <a:prstGeom prst="rect">
            <a:avLst/>
          </a:prstGeom>
          <a:solidFill>
            <a:srgbClr val="45AFAD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A2D3F07-D4AF-00D2-B55B-0BF2747B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9" y="2314600"/>
            <a:ext cx="7005600" cy="397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CFAAC00A-8648-6360-1DA7-585A7166C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254955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DA873F4-DDE2-06BC-19CF-E807AB767C50}"/>
              </a:ext>
            </a:extLst>
          </p:cNvPr>
          <p:cNvCxnSpPr>
            <a:cxnSpLocks/>
          </p:cNvCxnSpPr>
          <p:nvPr/>
        </p:nvCxnSpPr>
        <p:spPr>
          <a:xfrm flipV="1">
            <a:off x="8226978" y="2512308"/>
            <a:ext cx="0" cy="332898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076C7D93-EDED-837C-F0D9-12F51DC6B386}"/>
              </a:ext>
            </a:extLst>
          </p:cNvPr>
          <p:cNvSpPr txBox="1">
            <a:spLocks/>
          </p:cNvSpPr>
          <p:nvPr/>
        </p:nvSpPr>
        <p:spPr>
          <a:xfrm>
            <a:off x="5591509" y="2512308"/>
            <a:ext cx="2665901" cy="467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b="1" dirty="0">
                <a:solidFill>
                  <a:schemeClr val="accent1"/>
                </a:solidFill>
              </a:rPr>
              <a:t>Données d’origine</a:t>
            </a:r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7352565B-8601-5908-BBEF-C1176E2B2A32}"/>
              </a:ext>
            </a:extLst>
          </p:cNvPr>
          <p:cNvSpPr txBox="1">
            <a:spLocks/>
          </p:cNvSpPr>
          <p:nvPr/>
        </p:nvSpPr>
        <p:spPr>
          <a:xfrm>
            <a:off x="8257417" y="2524214"/>
            <a:ext cx="2365189" cy="3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500" b="1" dirty="0">
                <a:solidFill>
                  <a:schemeClr val="accent1"/>
                </a:solidFill>
              </a:rPr>
              <a:t>Données prédites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D5A7B73-83EB-F3C1-5201-66D0EA9A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400" y="10313"/>
            <a:ext cx="3639600" cy="2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4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7714-6A1F-A244-3EA4-A9D0BF18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C63430C-483D-7EE4-032E-407C623A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B49A25-23D5-2CE4-DFC1-48BD6E52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40FB6-7F69-AE52-6E63-73006594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3F56F6-8DA9-5C6A-0F8C-176A9B45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E5348A36-5D73-E212-99F5-E6558CEE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3" descr="Encre liquide aquarelle et encre">
            <a:extLst>
              <a:ext uri="{FF2B5EF4-FFF2-40B4-BE49-F238E27FC236}">
                <a16:creationId xmlns:a16="http://schemas.microsoft.com/office/drawing/2014/main" id="{20B296EA-02B5-EF78-02A5-E13D5476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25AD72A-8D33-5275-E520-C4B32E26B3C6}"/>
              </a:ext>
            </a:extLst>
          </p:cNvPr>
          <p:cNvSpPr txBox="1">
            <a:spLocks/>
          </p:cNvSpPr>
          <p:nvPr/>
        </p:nvSpPr>
        <p:spPr>
          <a:xfrm>
            <a:off x="841248" y="426720"/>
            <a:ext cx="10506456" cy="1919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>
                <a:solidFill>
                  <a:srgbClr val="FFFFFF"/>
                </a:solidFill>
              </a:rPr>
              <a:t>Contexte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95CBF-DB32-02CF-EA80-38EF7BEC3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19B08-7A8B-4B60-BAE1-BB1B4E9B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A7758C-02D2-B5AD-D408-2CC9CF35594D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58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7714-6A1F-A244-3EA4-A9D0BF18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C63430C-483D-7EE4-032E-407C623A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B49A25-23D5-2CE4-DFC1-48BD6E52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40FB6-7F69-AE52-6E63-73006594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3F56F6-8DA9-5C6A-0F8C-176A9B45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E5348A36-5D73-E212-99F5-E6558CEE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3" descr="Encre liquide aquarelle et encre">
            <a:extLst>
              <a:ext uri="{FF2B5EF4-FFF2-40B4-BE49-F238E27FC236}">
                <a16:creationId xmlns:a16="http://schemas.microsoft.com/office/drawing/2014/main" id="{20B296EA-02B5-EF78-02A5-E13D5476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25AD72A-8D33-5275-E520-C4B32E26B3C6}"/>
              </a:ext>
            </a:extLst>
          </p:cNvPr>
          <p:cNvSpPr txBox="1">
            <a:spLocks/>
          </p:cNvSpPr>
          <p:nvPr/>
        </p:nvSpPr>
        <p:spPr>
          <a:xfrm>
            <a:off x="841248" y="426720"/>
            <a:ext cx="10506456" cy="1919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95CBF-DB32-02CF-EA80-38EF7BEC3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19B08-7A8B-4B60-BAE1-BB1B4E9B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A7758C-02D2-B5AD-D408-2CC9CF35594D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0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30F7BA-3400-811E-91A5-05B552AB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88" y="549143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4D3FD887-E8B1-FD8F-663F-67CA8F1AE3F3}"/>
              </a:ext>
            </a:extLst>
          </p:cNvPr>
          <p:cNvSpPr txBox="1">
            <a:spLocks/>
          </p:cNvSpPr>
          <p:nvPr/>
        </p:nvSpPr>
        <p:spPr>
          <a:xfrm>
            <a:off x="438912" y="2369607"/>
            <a:ext cx="5316319" cy="380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348382"/>
                </a:solidFill>
              </a:rPr>
              <a:t>1. </a:t>
            </a:r>
            <a:r>
              <a:rPr lang="en-US" sz="1800" b="1" dirty="0" err="1">
                <a:solidFill>
                  <a:srgbClr val="348382"/>
                </a:solidFill>
              </a:rPr>
              <a:t>Quels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sont</a:t>
            </a:r>
            <a:r>
              <a:rPr lang="en-US" sz="1800" b="1" dirty="0">
                <a:solidFill>
                  <a:srgbClr val="348382"/>
                </a:solidFill>
              </a:rPr>
              <a:t> les pays à fort </a:t>
            </a:r>
            <a:r>
              <a:rPr lang="en-US" sz="1800" b="1" dirty="0" err="1">
                <a:solidFill>
                  <a:srgbClr val="348382"/>
                </a:solidFill>
              </a:rPr>
              <a:t>potentiel</a:t>
            </a:r>
            <a:r>
              <a:rPr lang="en-US" sz="1800" b="1" dirty="0">
                <a:solidFill>
                  <a:srgbClr val="348382"/>
                </a:solidFill>
              </a:rPr>
              <a:t> ?</a:t>
            </a:r>
            <a:br>
              <a:rPr lang="en-US" sz="1800" b="1" dirty="0">
                <a:solidFill>
                  <a:srgbClr val="348382"/>
                </a:solidFill>
              </a:rPr>
            </a:br>
            <a:r>
              <a:rPr lang="en-US" sz="1400" dirty="0"/>
              <a:t>Dans un pays à 1. haut </a:t>
            </a:r>
            <a:r>
              <a:rPr lang="en-US" sz="1400" dirty="0" err="1"/>
              <a:t>revenu</a:t>
            </a:r>
            <a:r>
              <a:rPr lang="en-US" sz="1400" dirty="0"/>
              <a:t>, 2. </a:t>
            </a:r>
            <a:r>
              <a:rPr lang="en-US" sz="1400" dirty="0" err="1"/>
              <a:t>membre</a:t>
            </a:r>
            <a:r>
              <a:rPr lang="en-US" sz="1400" dirty="0"/>
              <a:t> de </a:t>
            </a:r>
            <a:r>
              <a:rPr lang="en-US" sz="1400" dirty="0" err="1"/>
              <a:t>l’OECD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b="1" dirty="0" err="1">
                <a:sym typeface="Wingdings" panose="05000000000000000000" pitchFamily="2" charset="2"/>
              </a:rPr>
              <a:t>Etats</a:t>
            </a:r>
            <a:r>
              <a:rPr lang="en-US" sz="1400" b="1" dirty="0">
                <a:sym typeface="Wingdings" panose="05000000000000000000" pitchFamily="2" charset="2"/>
              </a:rPr>
              <a:t>-Unis, </a:t>
            </a:r>
            <a:r>
              <a:rPr lang="en-US" sz="1400" b="1" dirty="0" err="1">
                <a:sym typeface="Wingdings" panose="05000000000000000000" pitchFamily="2" charset="2"/>
              </a:rPr>
              <a:t>Suède</a:t>
            </a:r>
            <a:r>
              <a:rPr lang="en-US" sz="1400" b="1" dirty="0">
                <a:sym typeface="Wingdings" panose="05000000000000000000" pitchFamily="2" charset="2"/>
              </a:rPr>
              <a:t> &amp; </a:t>
            </a:r>
            <a:r>
              <a:rPr lang="en-US" sz="1400" b="1" dirty="0" err="1">
                <a:sym typeface="Wingdings" panose="05000000000000000000" pitchFamily="2" charset="2"/>
              </a:rPr>
              <a:t>Danemark</a:t>
            </a:r>
            <a:br>
              <a:rPr lang="en-US" sz="1400" b="1" dirty="0"/>
            </a:br>
            <a:endParaRPr lang="en-US" sz="140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1270E7DB-EA49-20B0-2731-81F613C3CC16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817E0374-183A-6F5C-D5ED-E24DC1FA6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3"/>
          <a:stretch/>
        </p:blipFill>
        <p:spPr bwMode="auto">
          <a:xfrm>
            <a:off x="5774281" y="2234608"/>
            <a:ext cx="6415200" cy="335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6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B530F7BA-3400-811E-91A5-05B552AB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88" y="549143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4D3FD887-E8B1-FD8F-663F-67CA8F1AE3F3}"/>
              </a:ext>
            </a:extLst>
          </p:cNvPr>
          <p:cNvSpPr txBox="1">
            <a:spLocks/>
          </p:cNvSpPr>
          <p:nvPr/>
        </p:nvSpPr>
        <p:spPr>
          <a:xfrm>
            <a:off x="438912" y="2369607"/>
            <a:ext cx="5316319" cy="380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348382"/>
                </a:solidFill>
              </a:rPr>
              <a:t>1. </a:t>
            </a:r>
            <a:r>
              <a:rPr lang="en-US" sz="1800" b="1" dirty="0" err="1">
                <a:solidFill>
                  <a:srgbClr val="348382"/>
                </a:solidFill>
              </a:rPr>
              <a:t>Quels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sont</a:t>
            </a:r>
            <a:r>
              <a:rPr lang="en-US" sz="1800" b="1" dirty="0">
                <a:solidFill>
                  <a:srgbClr val="348382"/>
                </a:solidFill>
              </a:rPr>
              <a:t> les pays à fort </a:t>
            </a:r>
            <a:r>
              <a:rPr lang="en-US" sz="1800" b="1" dirty="0" err="1">
                <a:solidFill>
                  <a:srgbClr val="348382"/>
                </a:solidFill>
              </a:rPr>
              <a:t>potentiel</a:t>
            </a:r>
            <a:r>
              <a:rPr lang="en-US" sz="1800" b="1" dirty="0">
                <a:solidFill>
                  <a:srgbClr val="348382"/>
                </a:solidFill>
              </a:rPr>
              <a:t> ?</a:t>
            </a:r>
            <a:br>
              <a:rPr lang="en-US" sz="1800" b="1" dirty="0">
                <a:solidFill>
                  <a:srgbClr val="348382"/>
                </a:solidFill>
              </a:rPr>
            </a:br>
            <a:r>
              <a:rPr lang="en-US" sz="1400" dirty="0"/>
              <a:t>Dans un pays à 1. haut </a:t>
            </a:r>
            <a:r>
              <a:rPr lang="en-US" sz="1400" dirty="0" err="1"/>
              <a:t>revenu</a:t>
            </a:r>
            <a:r>
              <a:rPr lang="en-US" sz="1400" dirty="0"/>
              <a:t>, 2. </a:t>
            </a:r>
            <a:r>
              <a:rPr lang="en-US" sz="1400" dirty="0" err="1"/>
              <a:t>membre</a:t>
            </a:r>
            <a:r>
              <a:rPr lang="en-US" sz="1400" dirty="0"/>
              <a:t> de </a:t>
            </a:r>
            <a:r>
              <a:rPr lang="en-US" sz="1400" dirty="0" err="1"/>
              <a:t>l’OECD</a:t>
            </a:r>
            <a:r>
              <a:rPr lang="en-US" sz="1400" dirty="0"/>
              <a:t>. 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b="1" dirty="0" err="1">
                <a:sym typeface="Wingdings" panose="05000000000000000000" pitchFamily="2" charset="2"/>
              </a:rPr>
              <a:t>Etats</a:t>
            </a:r>
            <a:r>
              <a:rPr lang="en-US" sz="1400" b="1" dirty="0">
                <a:sym typeface="Wingdings" panose="05000000000000000000" pitchFamily="2" charset="2"/>
              </a:rPr>
              <a:t>-Unis, </a:t>
            </a:r>
            <a:r>
              <a:rPr lang="en-US" sz="1400" b="1" dirty="0" err="1">
                <a:sym typeface="Wingdings" panose="05000000000000000000" pitchFamily="2" charset="2"/>
              </a:rPr>
              <a:t>Suède</a:t>
            </a:r>
            <a:r>
              <a:rPr lang="en-US" sz="1400" b="1" dirty="0">
                <a:sym typeface="Wingdings" panose="05000000000000000000" pitchFamily="2" charset="2"/>
              </a:rPr>
              <a:t> &amp; </a:t>
            </a:r>
            <a:r>
              <a:rPr lang="en-US" sz="1400" b="1" dirty="0" err="1">
                <a:sym typeface="Wingdings" panose="05000000000000000000" pitchFamily="2" charset="2"/>
              </a:rPr>
              <a:t>Danemark</a:t>
            </a:r>
            <a:br>
              <a:rPr lang="en-US" sz="1400" dirty="0">
                <a:sym typeface="Wingdings" panose="05000000000000000000" pitchFamily="2" charset="2"/>
              </a:rPr>
            </a:b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800" b="1" dirty="0">
                <a:solidFill>
                  <a:srgbClr val="348382"/>
                </a:solidFill>
              </a:rPr>
              <a:t>2. Quelle sera </a:t>
            </a:r>
            <a:r>
              <a:rPr lang="en-US" sz="1800" b="1" dirty="0" err="1">
                <a:solidFill>
                  <a:srgbClr val="348382"/>
                </a:solidFill>
              </a:rPr>
              <a:t>l’évolution</a:t>
            </a:r>
            <a:r>
              <a:rPr lang="en-US" sz="1800" b="1" dirty="0">
                <a:solidFill>
                  <a:srgbClr val="348382"/>
                </a:solidFill>
              </a:rPr>
              <a:t> de </a:t>
            </a:r>
            <a:r>
              <a:rPr lang="en-US" sz="1800" b="1" dirty="0" err="1">
                <a:solidFill>
                  <a:srgbClr val="348382"/>
                </a:solidFill>
              </a:rPr>
              <a:t>ce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potentiel</a:t>
            </a:r>
            <a:r>
              <a:rPr lang="en-US" sz="1800" b="1" dirty="0">
                <a:solidFill>
                  <a:srgbClr val="348382"/>
                </a:solidFill>
              </a:rPr>
              <a:t> ?</a:t>
            </a:r>
            <a:br>
              <a:rPr lang="en-US" sz="1800" b="1" dirty="0">
                <a:solidFill>
                  <a:srgbClr val="348382"/>
                </a:solidFill>
              </a:rPr>
            </a:br>
            <a:r>
              <a:rPr lang="en-US" sz="1400" dirty="0"/>
              <a:t>Dans un pays à 1. à </a:t>
            </a:r>
            <a:r>
              <a:rPr lang="en-US" sz="1400" dirty="0" err="1"/>
              <a:t>revenu</a:t>
            </a:r>
            <a:r>
              <a:rPr lang="en-US" sz="1400" dirty="0"/>
              <a:t> </a:t>
            </a:r>
            <a:r>
              <a:rPr lang="en-US" sz="1400" dirty="0" err="1"/>
              <a:t>moyen</a:t>
            </a:r>
            <a:r>
              <a:rPr lang="en-US" sz="1400" dirty="0"/>
              <a:t> </a:t>
            </a:r>
            <a:r>
              <a:rPr lang="en-US" sz="1400" dirty="0" err="1"/>
              <a:t>mais</a:t>
            </a:r>
            <a:r>
              <a:rPr lang="en-US" sz="1400" dirty="0"/>
              <a:t> à forte </a:t>
            </a:r>
            <a:r>
              <a:rPr lang="en-US" sz="1400" dirty="0" err="1"/>
              <a:t>croissance</a:t>
            </a:r>
            <a:r>
              <a:rPr lang="en-US" sz="1400" dirty="0"/>
              <a:t> </a:t>
            </a:r>
            <a:r>
              <a:rPr lang="en-US" sz="1400" dirty="0" err="1"/>
              <a:t>économique</a:t>
            </a:r>
            <a:r>
              <a:rPr lang="en-US" sz="1400" dirty="0"/>
              <a:t> (pour les </a:t>
            </a:r>
            <a:r>
              <a:rPr lang="en-US" sz="1400" dirty="0" err="1"/>
              <a:t>critères</a:t>
            </a:r>
            <a:r>
              <a:rPr lang="en-US" sz="1400" dirty="0"/>
              <a:t> </a:t>
            </a:r>
            <a:r>
              <a:rPr lang="en-US" sz="1400" dirty="0" err="1"/>
              <a:t>d’aujourd’hui</a:t>
            </a:r>
            <a:r>
              <a:rPr lang="en-US" sz="1400" dirty="0"/>
              <a:t>), 2. dans les </a:t>
            </a:r>
            <a:r>
              <a:rPr lang="en-US" sz="1400" dirty="0" err="1"/>
              <a:t>régions</a:t>
            </a:r>
            <a:r>
              <a:rPr lang="en-US" sz="1400" dirty="0"/>
              <a:t> </a:t>
            </a:r>
            <a:r>
              <a:rPr lang="en-US" sz="1400" dirty="0" err="1"/>
              <a:t>d’Asie</a:t>
            </a:r>
            <a:r>
              <a:rPr lang="en-US" sz="1400" dirty="0"/>
              <a:t> de </a:t>
            </a:r>
            <a:r>
              <a:rPr lang="en-US" sz="1400" dirty="0" err="1"/>
              <a:t>l’Est</a:t>
            </a:r>
            <a:r>
              <a:rPr lang="en-US" sz="1400" dirty="0"/>
              <a:t> et Europe. </a:t>
            </a:r>
            <a:br>
              <a:rPr lang="en-US" sz="1400" dirty="0"/>
            </a:b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b="1" dirty="0" err="1"/>
              <a:t>Suède</a:t>
            </a:r>
            <a:r>
              <a:rPr lang="en-US" sz="1400" b="1" dirty="0"/>
              <a:t>, Belgique, </a:t>
            </a:r>
            <a:r>
              <a:rPr lang="en-US" sz="1400" b="1" dirty="0" err="1"/>
              <a:t>Islande</a:t>
            </a:r>
            <a:r>
              <a:rPr lang="en-US" sz="1400" b="1" dirty="0"/>
              <a:t> &amp; </a:t>
            </a:r>
            <a:r>
              <a:rPr lang="en-US" sz="1400" b="1" dirty="0" err="1"/>
              <a:t>Royaume</a:t>
            </a:r>
            <a:r>
              <a:rPr lang="en-US" sz="1400" b="1" dirty="0"/>
              <a:t>-Uni</a:t>
            </a:r>
            <a:endParaRPr lang="en-US" sz="1400" dirty="0"/>
          </a:p>
          <a:p>
            <a:pPr marL="114300" indent="0">
              <a:lnSpc>
                <a:spcPct val="100000"/>
              </a:lnSpc>
              <a:buNone/>
            </a:pPr>
            <a:endParaRPr lang="en-US" sz="1400" b="1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1270E7DB-EA49-20B0-2731-81F613C3CC16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200" name="Picture 8">
            <a:extLst>
              <a:ext uri="{FF2B5EF4-FFF2-40B4-BE49-F238E27FC236}">
                <a16:creationId xmlns:a16="http://schemas.microsoft.com/office/drawing/2014/main" id="{E628ED4F-D28E-18A4-0E24-AD8674F3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369607"/>
            <a:ext cx="6415200" cy="33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30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4D3FD887-E8B1-FD8F-663F-67CA8F1AE3F3}"/>
              </a:ext>
            </a:extLst>
          </p:cNvPr>
          <p:cNvSpPr txBox="1">
            <a:spLocks/>
          </p:cNvSpPr>
          <p:nvPr/>
        </p:nvSpPr>
        <p:spPr>
          <a:xfrm>
            <a:off x="438912" y="2369607"/>
            <a:ext cx="5316319" cy="3807356"/>
          </a:xfrm>
          <a:custGeom>
            <a:avLst/>
            <a:gdLst>
              <a:gd name="connsiteX0" fmla="*/ 0 w 5316319"/>
              <a:gd name="connsiteY0" fmla="*/ 0 h 3807356"/>
              <a:gd name="connsiteX1" fmla="*/ 5316319 w 5316319"/>
              <a:gd name="connsiteY1" fmla="*/ 0 h 3807356"/>
              <a:gd name="connsiteX2" fmla="*/ 5316319 w 5316319"/>
              <a:gd name="connsiteY2" fmla="*/ 3807356 h 3807356"/>
              <a:gd name="connsiteX3" fmla="*/ 0 w 5316319"/>
              <a:gd name="connsiteY3" fmla="*/ 3807356 h 3807356"/>
              <a:gd name="connsiteX4" fmla="*/ 0 w 5316319"/>
              <a:gd name="connsiteY4" fmla="*/ 0 h 3807356"/>
              <a:gd name="connsiteX0" fmla="*/ 1608666 w 5316319"/>
              <a:gd name="connsiteY0" fmla="*/ 948266 h 3807356"/>
              <a:gd name="connsiteX1" fmla="*/ 5316319 w 5316319"/>
              <a:gd name="connsiteY1" fmla="*/ 0 h 3807356"/>
              <a:gd name="connsiteX2" fmla="*/ 5316319 w 5316319"/>
              <a:gd name="connsiteY2" fmla="*/ 3807356 h 3807356"/>
              <a:gd name="connsiteX3" fmla="*/ 0 w 5316319"/>
              <a:gd name="connsiteY3" fmla="*/ 3807356 h 3807356"/>
              <a:gd name="connsiteX4" fmla="*/ 1608666 w 5316319"/>
              <a:gd name="connsiteY4" fmla="*/ 948266 h 380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6319" h="3807356">
                <a:moveTo>
                  <a:pt x="1608666" y="948266"/>
                </a:moveTo>
                <a:lnTo>
                  <a:pt x="5316319" y="0"/>
                </a:lnTo>
                <a:lnTo>
                  <a:pt x="5316319" y="3807356"/>
                </a:lnTo>
                <a:lnTo>
                  <a:pt x="0" y="3807356"/>
                </a:lnTo>
                <a:lnTo>
                  <a:pt x="1608666" y="948266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1.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Quels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sont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les pays à fort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potentiel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?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Dans un pays à 1. haut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revenu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2.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membre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l’OECD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Etats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-Unis,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Suède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 &amp;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Danemark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2. Quelle sera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l’évolution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ce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potentiel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48382"/>
                </a:solidFill>
                <a:effectLst/>
                <a:uLnTx/>
                <a:uFillTx/>
                <a:ea typeface="+mn-ea"/>
                <a:cs typeface="+mn-cs"/>
              </a:rPr>
              <a:t> ?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Dans un pays à 1. à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revenu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moyen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à forte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croissance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économique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(pour les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critères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d’aujourd’hui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), 2. dans les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régions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d’Asie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l’Est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et Europe.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Suède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lang="en-US" sz="1400" b="1" dirty="0"/>
              <a:t>Belgique</a:t>
            </a:r>
            <a:r>
              <a:rPr lang="en-US" sz="1400" b="1" dirty="0">
                <a:solidFill>
                  <a:srgbClr val="000000"/>
                </a:solidFill>
              </a:rPr>
              <a:t>,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Islande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&amp;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Royaume</a:t>
            </a:r>
            <a:r>
              <a:rPr lang="en-US" sz="1400" b="1" dirty="0">
                <a:solidFill>
                  <a:srgbClr val="000000"/>
                </a:solidFill>
              </a:rPr>
              <a:t>-Uni</a:t>
            </a:r>
            <a:br>
              <a:rPr lang="en-US" sz="1400" dirty="0">
                <a:solidFill>
                  <a:srgbClr val="000000"/>
                </a:solidFill>
              </a:rPr>
            </a:b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348382"/>
                </a:solidFill>
              </a:rPr>
              <a:t>3. Dans </a:t>
            </a:r>
            <a:r>
              <a:rPr lang="en-US" sz="1800" b="1" dirty="0" err="1">
                <a:solidFill>
                  <a:srgbClr val="348382"/>
                </a:solidFill>
              </a:rPr>
              <a:t>quels</a:t>
            </a:r>
            <a:r>
              <a:rPr lang="en-US" sz="1800" b="1" dirty="0">
                <a:solidFill>
                  <a:srgbClr val="348382"/>
                </a:solidFill>
              </a:rPr>
              <a:t> pays </a:t>
            </a:r>
            <a:r>
              <a:rPr lang="en-US" sz="1800" b="1" dirty="0" err="1">
                <a:solidFill>
                  <a:srgbClr val="348382"/>
                </a:solidFill>
              </a:rPr>
              <a:t>l’entreprise</a:t>
            </a:r>
            <a:r>
              <a:rPr lang="en-US" sz="1800" b="1" dirty="0">
                <a:solidFill>
                  <a:srgbClr val="348382"/>
                </a:solidFill>
              </a:rPr>
              <a:t> doit-</a:t>
            </a:r>
            <a:r>
              <a:rPr lang="en-US" sz="1800" b="1" dirty="0" err="1">
                <a:solidFill>
                  <a:srgbClr val="348382"/>
                </a:solidFill>
              </a:rPr>
              <a:t>elle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opérer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en</a:t>
            </a:r>
            <a:r>
              <a:rPr lang="en-US" sz="1800" b="1" dirty="0">
                <a:solidFill>
                  <a:srgbClr val="348382"/>
                </a:solidFill>
              </a:rPr>
              <a:t> </a:t>
            </a:r>
            <a:r>
              <a:rPr lang="en-US" sz="1800" b="1" dirty="0" err="1">
                <a:solidFill>
                  <a:srgbClr val="348382"/>
                </a:solidFill>
              </a:rPr>
              <a:t>priorité</a:t>
            </a:r>
            <a:r>
              <a:rPr lang="en-US" sz="1800" b="1" dirty="0">
                <a:solidFill>
                  <a:srgbClr val="348382"/>
                </a:solidFill>
              </a:rPr>
              <a:t> ?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400" b="1" dirty="0" err="1"/>
              <a:t>Membres</a:t>
            </a:r>
            <a:r>
              <a:rPr lang="en-US" sz="1400" b="1" dirty="0"/>
              <a:t> de </a:t>
            </a:r>
            <a:r>
              <a:rPr lang="en-US" sz="1400" b="1" dirty="0" err="1"/>
              <a:t>l’OECD</a:t>
            </a:r>
            <a:r>
              <a:rPr lang="en-US" sz="1400" b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Suède</a:t>
            </a:r>
            <a:r>
              <a:rPr lang="en-US" sz="1400" dirty="0"/>
              <a:t>, </a:t>
            </a:r>
            <a:r>
              <a:rPr lang="en-US" sz="1400" dirty="0" err="1"/>
              <a:t>Etats</a:t>
            </a:r>
            <a:r>
              <a:rPr lang="en-US" sz="1400" dirty="0"/>
              <a:t>-Unis, Belgique, </a:t>
            </a:r>
            <a:r>
              <a:rPr lang="en-US" sz="1400" dirty="0" err="1"/>
              <a:t>Islande</a:t>
            </a:r>
            <a:r>
              <a:rPr lang="en-US" sz="1400" dirty="0"/>
              <a:t> et </a:t>
            </a:r>
            <a:r>
              <a:rPr lang="en-US" sz="1400" b="1" dirty="0" err="1"/>
              <a:t>Royaume</a:t>
            </a:r>
            <a:r>
              <a:rPr lang="en-US" sz="1400" b="1" dirty="0"/>
              <a:t>-Uni)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400" b="1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1270E7DB-EA49-20B0-2731-81F613C3CC16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re 5">
            <a:extLst>
              <a:ext uri="{FF2B5EF4-FFF2-40B4-BE49-F238E27FC236}">
                <a16:creationId xmlns:a16="http://schemas.microsoft.com/office/drawing/2014/main" id="{427A0784-5D19-F212-A75C-E89C482C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088" y="549143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9616AB5-C88D-116C-28DA-525ACEE63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800" y="2369385"/>
            <a:ext cx="6415200" cy="33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45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7714-6A1F-A244-3EA4-A9D0BF18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C63430C-483D-7EE4-032E-407C623A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B49A25-23D5-2CE4-DFC1-48BD6E52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40FB6-7F69-AE52-6E63-73006594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3F56F6-8DA9-5C6A-0F8C-176A9B45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E5348A36-5D73-E212-99F5-E6558CEE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3" descr="Encre liquide aquarelle et encre">
            <a:extLst>
              <a:ext uri="{FF2B5EF4-FFF2-40B4-BE49-F238E27FC236}">
                <a16:creationId xmlns:a16="http://schemas.microsoft.com/office/drawing/2014/main" id="{20B296EA-02B5-EF78-02A5-E13D5476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25AD72A-8D33-5275-E520-C4B32E26B3C6}"/>
              </a:ext>
            </a:extLst>
          </p:cNvPr>
          <p:cNvSpPr txBox="1">
            <a:spLocks/>
          </p:cNvSpPr>
          <p:nvPr/>
        </p:nvSpPr>
        <p:spPr>
          <a:xfrm>
            <a:off x="868680" y="2930102"/>
            <a:ext cx="10573512" cy="188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Merci pour </a:t>
            </a:r>
            <a:r>
              <a:rPr lang="en-US" sz="6000" dirty="0" err="1">
                <a:solidFill>
                  <a:srgbClr val="FFFFFF"/>
                </a:solidFill>
              </a:rPr>
              <a:t>votre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écoute</a:t>
            </a:r>
            <a:r>
              <a:rPr lang="en-US" sz="6000" dirty="0">
                <a:solidFill>
                  <a:srgbClr val="FFFFFF"/>
                </a:solidFill>
              </a:rPr>
              <a:t>, </a:t>
            </a:r>
            <a:r>
              <a:rPr lang="en-US" sz="6000" dirty="0" err="1">
                <a:solidFill>
                  <a:srgbClr val="FFFFFF"/>
                </a:solidFill>
              </a:rPr>
              <a:t>avez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vous</a:t>
            </a:r>
            <a:r>
              <a:rPr lang="en-US" sz="6000" dirty="0">
                <a:solidFill>
                  <a:srgbClr val="FFFFFF"/>
                </a:solidFill>
              </a:rPr>
              <a:t> des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95CBF-DB32-02CF-EA80-38EF7BEC3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19B08-7A8B-4B60-BAE1-BB1B4E9B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A7758C-02D2-B5AD-D408-2CC9CF35594D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6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sz="5400" b="1" i="0" dirty="0">
                <a:effectLst/>
              </a:rPr>
              <a:t>Contexte</a:t>
            </a:r>
            <a:endParaRPr lang="fr-FR" sz="5400" b="0" i="0" dirty="0">
              <a:effectLst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CB5831F-5DAD-DD09-8CA5-130216DF3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563" y="2143125"/>
            <a:ext cx="5966162" cy="3694176"/>
          </a:xfrm>
        </p:spPr>
        <p:txBody>
          <a:bodyPr>
            <a:noAutofit/>
          </a:bodyPr>
          <a:lstStyle/>
          <a:p>
            <a:r>
              <a:rPr lang="fr-FR" sz="1500" b="1" u="sng" dirty="0"/>
              <a:t>PROJET : Expansion à l’international</a:t>
            </a:r>
          </a:p>
          <a:p>
            <a:pPr lvl="1"/>
            <a:r>
              <a:rPr lang="fr-FR" sz="1500" dirty="0"/>
              <a:t>Formation en ligne (niveau lycée et université). </a:t>
            </a:r>
          </a:p>
          <a:p>
            <a:pPr lvl="1"/>
            <a:r>
              <a:rPr lang="fr-FR" sz="1500" dirty="0"/>
              <a:t>Localisation (France ?)</a:t>
            </a:r>
          </a:p>
          <a:p>
            <a:pPr lvl="1"/>
            <a:endParaRPr lang="fr-FR" sz="1500" dirty="0"/>
          </a:p>
          <a:p>
            <a:r>
              <a:rPr lang="fr-FR" sz="1500" b="1" u="sng" dirty="0"/>
              <a:t>Objectif</a:t>
            </a:r>
            <a:r>
              <a:rPr lang="fr-FR" sz="1500" dirty="0"/>
              <a:t> : </a:t>
            </a:r>
          </a:p>
          <a:p>
            <a:pPr marL="0" indent="0">
              <a:buNone/>
            </a:pPr>
            <a:r>
              <a:rPr lang="fr-FR" sz="1500" dirty="0"/>
              <a:t>« Déterminer si ce jeu de données peut </a:t>
            </a:r>
            <a:r>
              <a:rPr lang="fr-FR" sz="1500" b="1" dirty="0"/>
              <a:t>informer les décisions </a:t>
            </a:r>
            <a:r>
              <a:rPr lang="fr-FR" sz="1500" dirty="0"/>
              <a:t>d'ouverture vers de nouveaux pays.»</a:t>
            </a:r>
          </a:p>
          <a:p>
            <a:pPr marL="0" indent="0">
              <a:buNone/>
            </a:pPr>
            <a:r>
              <a:rPr lang="fr-FR" sz="1500" dirty="0"/>
              <a:t> </a:t>
            </a:r>
            <a:endParaRPr lang="fr-FR" sz="1500" dirty="0">
              <a:solidFill>
                <a:schemeClr val="accent6"/>
              </a:solidFill>
            </a:endParaRPr>
          </a:p>
          <a:p>
            <a:r>
              <a:rPr lang="fr-FR" sz="1500" b="1" u="sng" dirty="0"/>
              <a:t>Problématiques: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500" dirty="0"/>
              <a:t>Quels sont les pays à fort potentiel ?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500" dirty="0"/>
              <a:t>Quelle sera l’évolution de ce potentiel ?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500" dirty="0"/>
              <a:t>Dans quels pays l’entreprise doit-elle opérer en priorité ?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24C479-2C39-4E58-7BED-41FEA45632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092458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218" name="Picture 2" descr="ACADEMY">
            <a:extLst>
              <a:ext uri="{FF2B5EF4-FFF2-40B4-BE49-F238E27FC236}">
                <a16:creationId xmlns:a16="http://schemas.microsoft.com/office/drawing/2014/main" id="{F37C8321-C3B9-03E7-6F84-D11602EBCB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25" y="3173183"/>
            <a:ext cx="4938712" cy="19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2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3" descr="Encre liquide aquarelle et encre">
            <a:extLst>
              <a:ext uri="{FF2B5EF4-FFF2-40B4-BE49-F238E27FC236}">
                <a16:creationId xmlns:a16="http://schemas.microsoft.com/office/drawing/2014/main" id="{449EB4FC-DF8A-0D5B-6334-BDE1C8FE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-1514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73316-94A3-ED84-8D84-CC41B8CE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ETAPE N°1 – </a:t>
            </a:r>
            <a:r>
              <a:rPr lang="en-US" sz="6000" dirty="0" err="1">
                <a:solidFill>
                  <a:srgbClr val="FFFFFF"/>
                </a:solidFill>
              </a:rPr>
              <a:t>Analyse</a:t>
            </a:r>
            <a:r>
              <a:rPr lang="en-US" sz="6000" dirty="0">
                <a:solidFill>
                  <a:srgbClr val="FFFFFF"/>
                </a:solidFill>
              </a:rPr>
              <a:t> Générale Des Données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itre 1">
            <a:extLst>
              <a:ext uri="{FF2B5EF4-FFF2-40B4-BE49-F238E27FC236}">
                <a16:creationId xmlns:a16="http://schemas.microsoft.com/office/drawing/2014/main" id="{9EA5B916-FBDE-DFA3-38EE-9C2B0016A5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020445"/>
              </p:ext>
            </p:extLst>
          </p:nvPr>
        </p:nvGraphicFramePr>
        <p:xfrm>
          <a:off x="822748" y="3878065"/>
          <a:ext cx="10552388" cy="2018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508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I.1. Description du </a:t>
            </a:r>
            <a:r>
              <a:rPr lang="fr-FR" b="1" i="0" dirty="0" err="1">
                <a:effectLst/>
                <a:latin typeface="Georgia (En-têtes)"/>
              </a:rPr>
              <a:t>dataset</a:t>
            </a:r>
            <a:endParaRPr lang="fr-FR" b="0" i="0" dirty="0">
              <a:effectLst/>
              <a:latin typeface="Georgia (En-têtes)"/>
            </a:endParaRP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C974799A-9110-C4F8-7444-22C4D4947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323305"/>
              </p:ext>
            </p:extLst>
          </p:nvPr>
        </p:nvGraphicFramePr>
        <p:xfrm>
          <a:off x="595618" y="2205681"/>
          <a:ext cx="11082945" cy="3682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409">
                  <a:extLst>
                    <a:ext uri="{9D8B030D-6E8A-4147-A177-3AD203B41FA5}">
                      <a16:colId xmlns:a16="http://schemas.microsoft.com/office/drawing/2014/main" val="1066818835"/>
                    </a:ext>
                  </a:extLst>
                </a:gridCol>
                <a:gridCol w="1393967">
                  <a:extLst>
                    <a:ext uri="{9D8B030D-6E8A-4147-A177-3AD203B41FA5}">
                      <a16:colId xmlns:a16="http://schemas.microsoft.com/office/drawing/2014/main" val="3076157434"/>
                    </a:ext>
                  </a:extLst>
                </a:gridCol>
                <a:gridCol w="1468074">
                  <a:extLst>
                    <a:ext uri="{9D8B030D-6E8A-4147-A177-3AD203B41FA5}">
                      <a16:colId xmlns:a16="http://schemas.microsoft.com/office/drawing/2014/main" val="568221107"/>
                    </a:ext>
                  </a:extLst>
                </a:gridCol>
                <a:gridCol w="1921079">
                  <a:extLst>
                    <a:ext uri="{9D8B030D-6E8A-4147-A177-3AD203B41FA5}">
                      <a16:colId xmlns:a16="http://schemas.microsoft.com/office/drawing/2014/main" val="2938705424"/>
                    </a:ext>
                  </a:extLst>
                </a:gridCol>
                <a:gridCol w="4170416">
                  <a:extLst>
                    <a:ext uri="{9D8B030D-6E8A-4147-A177-3AD203B41FA5}">
                      <a16:colId xmlns:a16="http://schemas.microsoft.com/office/drawing/2014/main" val="2658409984"/>
                    </a:ext>
                  </a:extLst>
                </a:gridCol>
              </a:tblGrid>
              <a:tr h="67975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Nbr de lignes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Nbr de colonnes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Type de Colonnes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Commentaires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659051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886930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69</a:t>
                      </a:r>
                    </a:p>
                  </a:txBody>
                  <a:tcPr anchor="ctr">
                    <a:solidFill>
                      <a:srgbClr val="CFE3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Float</a:t>
                      </a:r>
                      <a:r>
                        <a:rPr lang="fr-FR" dirty="0"/>
                        <a:t> &amp; Object (String)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Donne l’évolution de nombreux indicateurs (</a:t>
                      </a:r>
                      <a:r>
                        <a:rPr lang="fr-FR" sz="1400" b="1" dirty="0"/>
                        <a:t>3665 répartit en 37 sujets</a:t>
                      </a:r>
                      <a:r>
                        <a:rPr lang="fr-FR" sz="1400" dirty="0"/>
                        <a:t>) pour tous les pays et certains groupes de pays (</a:t>
                      </a:r>
                      <a:r>
                        <a:rPr lang="fr-FR" sz="1400" b="1" dirty="0"/>
                        <a:t>242 pays et </a:t>
                      </a:r>
                      <a:r>
                        <a:rPr lang="fr-FR" sz="1400" b="1" dirty="0" err="1"/>
                        <a:t>regions</a:t>
                      </a:r>
                      <a:r>
                        <a:rPr lang="fr-FR" sz="1400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490001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Float</a:t>
                      </a:r>
                      <a:r>
                        <a:rPr lang="fr-FR" dirty="0"/>
                        <a:t> &amp; Object (String)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globales sur l’économie de chaque pays et des zones géographiques.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6279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Series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3665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Float</a:t>
                      </a:r>
                      <a:r>
                        <a:rPr lang="fr-FR" dirty="0"/>
                        <a:t> &amp; Object (String)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les indicateurs, leur sujet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815869"/>
                  </a:ext>
                </a:extLst>
              </a:tr>
              <a:tr h="393826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Country-</a:t>
                      </a:r>
                      <a:r>
                        <a:rPr lang="fr-FR" b="1" dirty="0" err="1"/>
                        <a:t>Series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Object (String)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la source des indicateurs.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882707"/>
                  </a:ext>
                </a:extLst>
              </a:tr>
              <a:tr h="393826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FootNote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643638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Object (String)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Informations sur le type de calcul des données (estimé, extrapolé, …) et l’année d’origine.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078162"/>
                  </a:ext>
                </a:extLst>
              </a:tr>
            </a:tbl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2B8DC98-B6E9-DB06-1822-F23CAEABD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24938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8" descr="International Investment Bank (IIB) | IIB and World Bank conclude work on  corporate governance">
            <a:extLst>
              <a:ext uri="{FF2B5EF4-FFF2-40B4-BE49-F238E27FC236}">
                <a16:creationId xmlns:a16="http://schemas.microsoft.com/office/drawing/2014/main" id="{50D8D462-2BAE-8C46-FB0F-3FE7E658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21" y="193529"/>
            <a:ext cx="2710342" cy="15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4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I.2. Qualité du </a:t>
            </a:r>
            <a:r>
              <a:rPr lang="fr-FR" b="1" i="0" dirty="0" err="1">
                <a:effectLst/>
                <a:latin typeface="Georgia (En-têtes)"/>
              </a:rPr>
              <a:t>dataset</a:t>
            </a:r>
            <a:r>
              <a:rPr lang="fr-FR" b="1" i="0" dirty="0">
                <a:effectLst/>
                <a:latin typeface="Georgia (En-têtes)"/>
              </a:rPr>
              <a:t> (Data - Colonnes)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56633C-C423-C9FF-6572-EA2F4FD01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478024"/>
            <a:ext cx="4581525" cy="3694176"/>
          </a:xfrm>
        </p:spPr>
        <p:txBody>
          <a:bodyPr>
            <a:normAutofit fontScale="92500" lnSpcReduction="10000"/>
          </a:bodyPr>
          <a:lstStyle/>
          <a:p>
            <a:r>
              <a:rPr lang="fr-FR" sz="1400" b="1" u="sng" dirty="0"/>
              <a:t>PAS de Données en double </a:t>
            </a:r>
          </a:p>
          <a:p>
            <a:r>
              <a:rPr lang="fr-FR" sz="1400" b="1" u="sng" dirty="0"/>
              <a:t>Données manquantes </a:t>
            </a:r>
            <a:r>
              <a:rPr lang="fr-FR" sz="1400" dirty="0"/>
              <a:t>: Le jeu de données présente une quantité significative de données manquantes. </a:t>
            </a:r>
            <a:r>
              <a:rPr lang="fr-FR" sz="1400" b="1" dirty="0"/>
              <a:t>Le taux de données manquantes est constamment élevé, dépassant les 72% et atteignant près de 91% en moyenne. 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sz="1400" dirty="0">
                <a:sym typeface="Wingdings" panose="05000000000000000000" pitchFamily="2" charset="2"/>
              </a:rPr>
              <a:t></a:t>
            </a:r>
            <a:r>
              <a:rPr lang="fr-FR" sz="1400" dirty="0"/>
              <a:t> Il est crucial de résoudre ce problème avant toute analyse ou modélisation ultérieure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Prenons un échantillon des années : (1999 - 2015). En effet, il y a peu de valeurs après 2015 et des données historiques obsolètes (&lt;1999).</a:t>
            </a:r>
          </a:p>
          <a:p>
            <a:pPr marL="0" indent="0">
              <a:buNone/>
            </a:pPr>
            <a:br>
              <a:rPr lang="fr-FR" sz="1400" b="1" dirty="0"/>
            </a:br>
            <a:r>
              <a:rPr lang="fr-FR" sz="1400" b="1" dirty="0"/>
              <a:t>Note: </a:t>
            </a:r>
            <a:r>
              <a:rPr lang="fr-FR" sz="1400" dirty="0"/>
              <a:t>En 1999, création du terme « e-learning ». 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55E00471-E774-F681-DC7B-9AAFEF9EB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715887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19BC9C4-ED64-B478-3F23-F7FD05815B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68" y="2986481"/>
            <a:ext cx="6990606" cy="27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0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A00A5-15AC-EDBD-BAC0-0693EBE2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r-FR" b="1" i="0" dirty="0">
                <a:effectLst/>
                <a:latin typeface="Georgia (En-têtes)"/>
              </a:rPr>
              <a:t>I.2. Qualité du </a:t>
            </a:r>
            <a:r>
              <a:rPr lang="fr-FR" b="1" i="0" dirty="0" err="1">
                <a:effectLst/>
                <a:latin typeface="Georgia (En-têtes)"/>
              </a:rPr>
              <a:t>dataset</a:t>
            </a:r>
            <a:r>
              <a:rPr lang="fr-FR" b="1" i="0" dirty="0">
                <a:effectLst/>
                <a:latin typeface="Georgia (En-têtes)"/>
              </a:rPr>
              <a:t> (Data – </a:t>
            </a:r>
            <a:br>
              <a:rPr lang="fr-FR" b="1" i="0" dirty="0">
                <a:effectLst/>
                <a:latin typeface="Georgia (En-têtes)"/>
              </a:rPr>
            </a:br>
            <a:r>
              <a:rPr lang="fr-FR" b="1" i="0" dirty="0">
                <a:effectLst/>
                <a:latin typeface="Georgia (En-têtes)"/>
              </a:rPr>
              <a:t>Lignes)</a:t>
            </a:r>
            <a:endParaRPr lang="fr-FR" b="0" i="0" dirty="0">
              <a:effectLst/>
              <a:latin typeface="Georgia (En-têtes)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56633C-C423-C9FF-6572-EA2F4FD01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478024"/>
            <a:ext cx="3801948" cy="3694176"/>
          </a:xfrm>
        </p:spPr>
        <p:txBody>
          <a:bodyPr>
            <a:normAutofit/>
          </a:bodyPr>
          <a:lstStyle/>
          <a:p>
            <a:r>
              <a:rPr lang="fr-FR" sz="1400" dirty="0"/>
              <a:t>Utilisation de « </a:t>
            </a:r>
            <a:r>
              <a:rPr lang="fr-FR" sz="1400" dirty="0" err="1"/>
              <a:t>missingno</a:t>
            </a:r>
            <a:r>
              <a:rPr lang="fr-FR" sz="1400" dirty="0"/>
              <a:t> » pour obtenir la matrice de nullité des data. </a:t>
            </a:r>
          </a:p>
          <a:p>
            <a:r>
              <a:rPr lang="fr-FR" sz="1400" b="1" u="sng" dirty="0"/>
              <a:t>Données manquantes </a:t>
            </a:r>
            <a:r>
              <a:rPr lang="fr-FR" sz="1400" dirty="0"/>
              <a:t>: De nombreuses lignes manquantes dans le </a:t>
            </a:r>
            <a:r>
              <a:rPr lang="fr-FR" sz="1400" dirty="0" err="1"/>
              <a:t>dataset</a:t>
            </a:r>
            <a:r>
              <a:rPr lang="fr-FR" sz="1400" dirty="0"/>
              <a:t> qui semblent former un pattern régulier. </a:t>
            </a:r>
          </a:p>
          <a:p>
            <a:pPr marL="0" indent="0">
              <a:buNone/>
            </a:pPr>
            <a:r>
              <a:rPr lang="fr-FR" sz="14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Il s’agit sans doute des mêmes indicateurs qui sont vides pour un grand nombre de pays. </a:t>
            </a:r>
            <a:endParaRPr lang="fr-F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55E00471-E774-F681-DC7B-9AAFEF9EB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154268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2EC8197-A8BC-6DDF-BAEF-F7503CC99A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7"/>
          <a:stretch/>
        </p:blipFill>
        <p:spPr bwMode="auto">
          <a:xfrm>
            <a:off x="4288325" y="2801190"/>
            <a:ext cx="7835023" cy="311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A9C842-2DD8-963D-8217-9B0959177F8C}"/>
              </a:ext>
            </a:extLst>
          </p:cNvPr>
          <p:cNvSpPr txBox="1"/>
          <p:nvPr/>
        </p:nvSpPr>
        <p:spPr>
          <a:xfrm>
            <a:off x="4496586" y="2154858"/>
            <a:ext cx="762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Blanc</a:t>
            </a:r>
            <a:r>
              <a:rPr lang="fr-FR" dirty="0"/>
              <a:t>: Données manquantes</a:t>
            </a:r>
            <a:br>
              <a:rPr lang="fr-FR" dirty="0"/>
            </a:br>
            <a:r>
              <a:rPr lang="fr-FR" b="1" u="sng" dirty="0"/>
              <a:t>Vert</a:t>
            </a:r>
            <a:r>
              <a:rPr lang="fr-FR" dirty="0"/>
              <a:t> : Possède une valeur (</a:t>
            </a:r>
            <a:r>
              <a:rPr lang="fr-FR" dirty="0" err="1"/>
              <a:t>float</a:t>
            </a:r>
            <a:r>
              <a:rPr lang="fr-FR" dirty="0"/>
              <a:t> or string)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064865-31B1-7D69-D179-1BC65D6D687D}"/>
              </a:ext>
            </a:extLst>
          </p:cNvPr>
          <p:cNvSpPr txBox="1"/>
          <p:nvPr/>
        </p:nvSpPr>
        <p:spPr>
          <a:xfrm>
            <a:off x="4288324" y="5842873"/>
            <a:ext cx="775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/>
              <a:t>Matrice de nullité pour l’ensemble du </a:t>
            </a:r>
            <a:r>
              <a:rPr lang="fr-FR" b="1" u="sng" dirty="0" err="1"/>
              <a:t>dataset</a:t>
            </a:r>
            <a:r>
              <a:rPr lang="fr-FR" b="1" u="sng" dirty="0"/>
              <a:t> (Data)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50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Encre liquide aquarelle et encre">
            <a:extLst>
              <a:ext uri="{FF2B5EF4-FFF2-40B4-BE49-F238E27FC236}">
                <a16:creationId xmlns:a16="http://schemas.microsoft.com/office/drawing/2014/main" id="{8CEE276D-9C98-05CA-F4BB-22ADF2F06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73316-94A3-ED84-8D84-CC41B8CE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ETAPE N°2 – </a:t>
            </a:r>
            <a:r>
              <a:rPr lang="en-US" sz="6000" dirty="0" err="1">
                <a:solidFill>
                  <a:srgbClr val="FFFFFF"/>
                </a:solidFill>
              </a:rPr>
              <a:t>Sélectionner</a:t>
            </a:r>
            <a:r>
              <a:rPr lang="en-US" sz="6000" dirty="0">
                <a:solidFill>
                  <a:srgbClr val="FFFFFF"/>
                </a:solidFill>
              </a:rPr>
              <a:t> les données </a:t>
            </a:r>
            <a:r>
              <a:rPr lang="en-US" sz="6000" dirty="0" err="1">
                <a:solidFill>
                  <a:srgbClr val="FFFFFF"/>
                </a:solidFill>
              </a:rPr>
              <a:t>pertinentes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3" name="Titre 1">
            <a:extLst>
              <a:ext uri="{FF2B5EF4-FFF2-40B4-BE49-F238E27FC236}">
                <a16:creationId xmlns:a16="http://schemas.microsoft.com/office/drawing/2014/main" id="{E0E45991-D34C-B910-CFFE-B8C8998E7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21939"/>
              </p:ext>
            </p:extLst>
          </p:nvPr>
        </p:nvGraphicFramePr>
        <p:xfrm>
          <a:off x="841248" y="3436728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0684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6614</TotalTime>
  <Words>2679</Words>
  <Application>Microsoft Office PowerPoint</Application>
  <PresentationFormat>Grand écran</PresentationFormat>
  <Paragraphs>338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Calibri</vt:lpstr>
      <vt:lpstr>Georgia</vt:lpstr>
      <vt:lpstr>Georgia (corps)</vt:lpstr>
      <vt:lpstr>Georgia (En-têtes)</vt:lpstr>
      <vt:lpstr>Wingdings</vt:lpstr>
      <vt:lpstr>AccentBoxVTI</vt:lpstr>
      <vt:lpstr>Formation Data Scientist</vt:lpstr>
      <vt:lpstr>SOMMAIRE</vt:lpstr>
      <vt:lpstr>Présentation PowerPoint</vt:lpstr>
      <vt:lpstr>Contexte</vt:lpstr>
      <vt:lpstr>ETAPE N°1 – Analyse Générale Des Données</vt:lpstr>
      <vt:lpstr>I.1. Description du dataset</vt:lpstr>
      <vt:lpstr>I.2. Qualité du dataset (Data - Colonnes)</vt:lpstr>
      <vt:lpstr>I.2. Qualité du dataset (Data –  Lignes)</vt:lpstr>
      <vt:lpstr>ETAPE N°2 – Sélectionner les données pertinentes</vt:lpstr>
      <vt:lpstr>II.1. Détecter les lignes vides (Data)</vt:lpstr>
      <vt:lpstr>II.3. Choix des indicateurs</vt:lpstr>
      <vt:lpstr>II.4. Choix des indicateurs</vt:lpstr>
      <vt:lpstr>ETAPE N°3 –  Créer un (ou plusieurs) dataframe dans le but de mener une analyse</vt:lpstr>
      <vt:lpstr>III.1. Création dictionnaire de dataframe</vt:lpstr>
      <vt:lpstr>III.1. Traitement des valeurs manquantes dans les lignes</vt:lpstr>
      <vt:lpstr>III.1. Traitement des valeurs aberrantes</vt:lpstr>
      <vt:lpstr>Présentation PowerPoint</vt:lpstr>
      <vt:lpstr>IV.1. Corrélation entre paramètres</vt:lpstr>
      <vt:lpstr>IV.2. Analyse univariée  (Internet users per 100 people)</vt:lpstr>
      <vt:lpstr>IV.2. Analyse univariée (Internet users per 100 people)</vt:lpstr>
      <vt:lpstr>IV.2. Analyse univariée (Internet users per 100 people)</vt:lpstr>
      <vt:lpstr>IV.3. Analyse bivariée</vt:lpstr>
      <vt:lpstr>IV.4. Méthode de scoring</vt:lpstr>
      <vt:lpstr>IV.4. Méthode  de scoring  (Vérification)</vt:lpstr>
      <vt:lpstr>IV.4. Méthode de scoring Résultats</vt:lpstr>
      <vt:lpstr>IV.4. Méthode de scoring Evolution du score !!!</vt:lpstr>
      <vt:lpstr>IV.5. Et dans le futur ?! Groupe INCOME</vt:lpstr>
      <vt:lpstr>IV.5. Et dans le futur ?! Groupe REGIONS</vt:lpstr>
      <vt:lpstr>IV.5. Et dans le futur ?! Groupe PAYS</vt:lpstr>
      <vt:lpstr>Présentation PowerPoint</vt:lpstr>
      <vt:lpstr>CONCLUSION</vt:lpstr>
      <vt:lpstr>CONCLUSION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Data Scientist</dc:title>
  <dc:creator>Olivier RAYMOND</dc:creator>
  <cp:lastModifiedBy>Olivier RAYMOND</cp:lastModifiedBy>
  <cp:revision>313</cp:revision>
  <dcterms:created xsi:type="dcterms:W3CDTF">2024-01-22T18:29:01Z</dcterms:created>
  <dcterms:modified xsi:type="dcterms:W3CDTF">2024-02-26T06:41:01Z</dcterms:modified>
</cp:coreProperties>
</file>